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9" r:id="rId4"/>
    <p:sldId id="267" r:id="rId5"/>
    <p:sldId id="317" r:id="rId6"/>
    <p:sldId id="257" r:id="rId7"/>
    <p:sldId id="260" r:id="rId8"/>
    <p:sldId id="261" r:id="rId9"/>
    <p:sldId id="264" r:id="rId10"/>
    <p:sldId id="265" r:id="rId11"/>
    <p:sldId id="266" r:id="rId12"/>
    <p:sldId id="268" r:id="rId13"/>
    <p:sldId id="270" r:id="rId14"/>
    <p:sldId id="271" r:id="rId15"/>
    <p:sldId id="272" r:id="rId16"/>
    <p:sldId id="273" r:id="rId17"/>
    <p:sldId id="274" r:id="rId18"/>
    <p:sldId id="276" r:id="rId19"/>
    <p:sldId id="275" r:id="rId20"/>
    <p:sldId id="277" r:id="rId21"/>
    <p:sldId id="278" r:id="rId22"/>
    <p:sldId id="279" r:id="rId23"/>
    <p:sldId id="280" r:id="rId24"/>
    <p:sldId id="281" r:id="rId25"/>
    <p:sldId id="282" r:id="rId26"/>
    <p:sldId id="283" r:id="rId27"/>
    <p:sldId id="285" r:id="rId28"/>
    <p:sldId id="284" r:id="rId29"/>
    <p:sldId id="288" r:id="rId30"/>
    <p:sldId id="289" r:id="rId31"/>
    <p:sldId id="290" r:id="rId32"/>
    <p:sldId id="291" r:id="rId33"/>
    <p:sldId id="292" r:id="rId34"/>
    <p:sldId id="293" r:id="rId35"/>
    <p:sldId id="294" r:id="rId36"/>
    <p:sldId id="295" r:id="rId37"/>
    <p:sldId id="296" r:id="rId38"/>
    <p:sldId id="297" r:id="rId39"/>
    <p:sldId id="286" r:id="rId40"/>
    <p:sldId id="298" r:id="rId41"/>
    <p:sldId id="299" r:id="rId42"/>
    <p:sldId id="300" r:id="rId43"/>
    <p:sldId id="301" r:id="rId44"/>
    <p:sldId id="302" r:id="rId45"/>
    <p:sldId id="318" r:id="rId46"/>
    <p:sldId id="303" r:id="rId47"/>
    <p:sldId id="304" r:id="rId48"/>
    <p:sldId id="305" r:id="rId49"/>
    <p:sldId id="306" r:id="rId50"/>
    <p:sldId id="307" r:id="rId51"/>
    <p:sldId id="308" r:id="rId52"/>
    <p:sldId id="309" r:id="rId53"/>
    <p:sldId id="310" r:id="rId54"/>
    <p:sldId id="311" r:id="rId55"/>
    <p:sldId id="312" r:id="rId56"/>
    <p:sldId id="319" r:id="rId57"/>
    <p:sldId id="313" r:id="rId58"/>
    <p:sldId id="314" r:id="rId59"/>
    <p:sldId id="316" r:id="rId60"/>
    <p:sldId id="315"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EB80A"/>
    <a:srgbClr val="9EC9D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29" autoAdjust="0"/>
    <p:restoredTop sz="94660"/>
  </p:normalViewPr>
  <p:slideViewPr>
    <p:cSldViewPr>
      <p:cViewPr varScale="1">
        <p:scale>
          <a:sx n="74" d="100"/>
          <a:sy n="74" d="100"/>
        </p:scale>
        <p:origin x="-93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17" name="Footer Placeholder 16"/>
          <p:cNvSpPr>
            <a:spLocks noGrp="1"/>
          </p:cNvSpPr>
          <p:nvPr>
            <p:ph type="ftr" sz="quarter" idx="11"/>
          </p:nvPr>
        </p:nvSpPr>
        <p:spPr>
          <a:xfrm>
            <a:off x="76200" y="6416675"/>
            <a:ext cx="6400800" cy="365125"/>
          </a:xfrm>
        </p:spPr>
        <p:txBody>
          <a:bodyPr/>
          <a:lstStyle>
            <a:extLst/>
          </a:lstStyle>
          <a:p>
            <a:endParaRPr lang="en-US" dirty="0"/>
          </a:p>
        </p:txBody>
      </p:sp>
      <p:sp>
        <p:nvSpPr>
          <p:cNvPr id="29" name="Slide Number Placeholder 28"/>
          <p:cNvSpPr>
            <a:spLocks noGrp="1"/>
          </p:cNvSpPr>
          <p:nvPr>
            <p:ph type="sldNum" sz="quarter" idx="12"/>
          </p:nvPr>
        </p:nvSpPr>
        <p:spPr/>
        <p:txBody>
          <a:bodyPr/>
          <a:lstStyle>
            <a:extLst/>
          </a:lstStyle>
          <a:p>
            <a:fld id="{FD1E1701-AB13-4765-AC5D-4AA675C57F22}" type="slidenum">
              <a:rPr lang="en-US" smtClean="0"/>
              <a:pPr/>
              <a:t>‹#›</a:t>
            </a:fld>
            <a:endParaRPr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457200" y="822960"/>
            <a:ext cx="8229600" cy="1975104"/>
          </a:xfrm>
        </p:spPr>
        <p:txBody>
          <a:bodyPr/>
          <a:lstStyle>
            <a:lvl1pPr marR="9144" algn="l">
              <a:defRPr sz="4400" b="0" cap="none" spc="-150" baseline="0">
                <a:effectLst/>
              </a:defRPr>
            </a:lvl1pPr>
            <a:extLst/>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457200" y="304800"/>
            <a:ext cx="8229600" cy="5181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D1E1701-AB13-4765-AC5D-4AA675C57F22}" type="slidenum">
              <a:rPr lang="en-US" smtClean="0"/>
              <a:pPr/>
              <a:t>‹#›</a:t>
            </a:fld>
            <a:endParaRPr lang="en-US"/>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D1E1701-AB13-4765-AC5D-4AA675C57F22}" type="slidenum">
              <a:rPr lang="en-US" smtClean="0"/>
              <a:pPr/>
              <a:t>‹#›</a:t>
            </a:fld>
            <a:endParaRPr 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lvl1pPr>
              <a:defRPr>
                <a:effectLst/>
              </a:defRPr>
            </a:lvl1pPr>
            <a:extLst/>
          </a:lstStyle>
          <a:p>
            <a:r>
              <a:rPr kumimoji="0" lang="en-US" dirty="0" smtClean="0"/>
              <a:t>Click to edit Master title style</a:t>
            </a:r>
            <a:endParaRPr kumimoji="0" lang="en-US" dirty="0"/>
          </a:p>
        </p:txBody>
      </p:sp>
      <p:sp>
        <p:nvSpPr>
          <p:cNvPr id="3" name="Content Placeholder 2"/>
          <p:cNvSpPr>
            <a:spLocks noGrp="1"/>
          </p:cNvSpPr>
          <p:nvPr>
            <p:ph idx="1"/>
          </p:nvPr>
        </p:nvSpPr>
        <p:spPr>
          <a:xfrm>
            <a:off x="457200" y="1783560"/>
            <a:ext cx="8229600" cy="4572000"/>
          </a:xfrm>
        </p:spPr>
        <p:txBody>
          <a:bodyPr/>
          <a:lstStyle>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5" name="Footer Placeholder 4"/>
          <p:cNvSpPr>
            <a:spLocks noGrp="1"/>
          </p:cNvSpPr>
          <p:nvPr>
            <p:ph type="ftr" sz="quarter" idx="11"/>
          </p:nvPr>
        </p:nvSpPr>
        <p:spPr>
          <a:xfrm>
            <a:off x="76200" y="6416675"/>
            <a:ext cx="6400800" cy="365125"/>
          </a:xfrm>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FD1E1701-AB13-4765-AC5D-4AA675C57F2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609600"/>
            <a:ext cx="5967750" cy="400928"/>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5" name="Footer Placeholder 4"/>
          <p:cNvSpPr>
            <a:spLocks noGrp="1"/>
          </p:cNvSpPr>
          <p:nvPr>
            <p:ph type="ftr" sz="quarter" idx="11"/>
          </p:nvPr>
        </p:nvSpPr>
        <p:spPr>
          <a:xfrm>
            <a:off x="152400" y="6416675"/>
            <a:ext cx="6324600" cy="365125"/>
          </a:xfrm>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FD1E1701-AB13-4765-AC5D-4AA675C57F22}" type="slidenum">
              <a:rPr lang="en-US" smtClean="0"/>
              <a:pPr/>
              <a:t>‹#›</a:t>
            </a:fld>
            <a:endParaRPr lang="en-US"/>
          </a:p>
        </p:txBody>
      </p:sp>
      <p:sp>
        <p:nvSpPr>
          <p:cNvPr id="2" name="Title 1"/>
          <p:cNvSpPr>
            <a:spLocks noGrp="1"/>
          </p:cNvSpPr>
          <p:nvPr>
            <p:ph type="title"/>
          </p:nvPr>
        </p:nvSpPr>
        <p:spPr>
          <a:xfrm>
            <a:off x="457200" y="1051560"/>
            <a:ext cx="8406150" cy="777240"/>
          </a:xfrm>
        </p:spPr>
        <p:txBody>
          <a:bodyPr vert="horz" anchor="t">
            <a:noAutofit/>
          </a:bodyPr>
          <a:lstStyle>
            <a:lvl1pPr marR="9144" algn="l" rtl="0" eaLnBrk="1" latinLnBrk="0" hangingPunct="1">
              <a:spcBef>
                <a:spcPct val="0"/>
              </a:spcBef>
              <a:buNone/>
              <a:defRPr kumimoji="0" lang="en-US" sz="4400" b="0" kern="1200" cap="none" spc="-150" baseline="0" dirty="0">
                <a:solidFill>
                  <a:schemeClr val="tx2">
                    <a:satMod val="200000"/>
                  </a:schemeClr>
                </a:solidFill>
                <a:effectLst/>
                <a:latin typeface="+mj-lt"/>
                <a:ea typeface="+mj-ea"/>
                <a:cs typeface="+mj-cs"/>
              </a:defRPr>
            </a:lvl1pPr>
            <a:extLst/>
          </a:lstStyle>
          <a:p>
            <a:r>
              <a:rPr kumimoji="0" lang="en-US" dirty="0" smtClean="0"/>
              <a:t>Click to edit Master title style</a:t>
            </a:r>
            <a:endParaRPr kumimoji="0" lang="en-US" dirty="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D1E1701-AB13-4765-AC5D-4AA675C57F2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7640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67640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2568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2568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D1E1701-AB13-4765-AC5D-4AA675C57F22}"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4" name="Footer Placeholder 3"/>
          <p:cNvSpPr>
            <a:spLocks noGrp="1"/>
          </p:cNvSpPr>
          <p:nvPr>
            <p:ph type="ftr" sz="quarter" idx="11"/>
          </p:nvPr>
        </p:nvSpPr>
        <p:spPr>
          <a:xfrm>
            <a:off x="76200" y="6416675"/>
            <a:ext cx="6400800" cy="365125"/>
          </a:xfrm>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FD1E1701-AB13-4765-AC5D-4AA675C57F2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D1E1701-AB13-4765-AC5D-4AA675C57F2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72DE662-4B8D-4E17-97EE-536FD8F85A2F}" type="datetimeFigureOut">
              <a:rPr lang="en-US" smtClean="0"/>
              <a:pPr/>
              <a:t>11/19/2009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D1E1701-AB13-4765-AC5D-4AA675C57F2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D72DE662-4B8D-4E17-97EE-536FD8F85A2F}" type="datetimeFigureOut">
              <a:rPr lang="en-US" smtClean="0"/>
              <a:pPr/>
              <a:t>11/19/2009</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FD1E1701-AB13-4765-AC5D-4AA675C57F22}" type="slidenum">
              <a:rPr lang="en-US" smtClean="0"/>
              <a:pPr/>
              <a:t>‹#›</a:t>
            </a:fld>
            <a:endParaRPr 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D72DE662-4B8D-4E17-97EE-536FD8F85A2F}" type="datetimeFigureOut">
              <a:rPr lang="en-US" smtClean="0"/>
              <a:pPr/>
              <a:t>11/19/2009</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D1E1701-AB13-4765-AC5D-4AA675C57F2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p:transition>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77364" y="457200"/>
            <a:ext cx="4589273" cy="5943600"/>
          </a:xfrm>
          <a:prstGeom prst="rect">
            <a:avLst/>
          </a:prstGeom>
          <a:ln>
            <a:noFill/>
          </a:ln>
          <a:effectLst>
            <a:outerShdw blurRad="190500" algn="tl" rotWithShape="0">
              <a:srgbClr val="000000">
                <a:alpha val="70000"/>
              </a:srgbClr>
            </a:outerShdw>
          </a:effectLst>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bookshelf LR"/>
          <p:cNvPicPr>
            <a:picLocks noChangeAspect="1" noChangeArrowheads="1"/>
          </p:cNvPicPr>
          <p:nvPr/>
        </p:nvPicPr>
        <p:blipFill>
          <a:blip r:embed="rId2" cstate="print"/>
          <a:srcRect/>
          <a:stretch>
            <a:fillRect/>
          </a:stretch>
        </p:blipFill>
        <p:spPr bwMode="auto">
          <a:xfrm>
            <a:off x="2205550" y="304800"/>
            <a:ext cx="4732900" cy="6248400"/>
          </a:xfrm>
          <a:prstGeom prst="rect">
            <a:avLst/>
          </a:prstGeom>
          <a:ln>
            <a:noFill/>
          </a:ln>
          <a:effectLst>
            <a:outerShdw blurRad="190500" algn="tl" rotWithShape="0">
              <a:srgbClr val="000000">
                <a:alpha val="70000"/>
              </a:srgbClr>
            </a:outerShdw>
          </a:effec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5:39</a:t>
            </a:r>
            <a:endParaRPr lang="en-US" dirty="0"/>
          </a:p>
        </p:txBody>
      </p:sp>
      <p:sp>
        <p:nvSpPr>
          <p:cNvPr id="3" name="Content Placeholder 2"/>
          <p:cNvSpPr>
            <a:spLocks noGrp="1"/>
          </p:cNvSpPr>
          <p:nvPr>
            <p:ph idx="1"/>
          </p:nvPr>
        </p:nvSpPr>
        <p:spPr>
          <a:xfrm>
            <a:off x="457200" y="1783560"/>
            <a:ext cx="8153400" cy="4572000"/>
          </a:xfrm>
        </p:spPr>
        <p:txBody>
          <a:bodyPr>
            <a:normAutofit/>
          </a:bodyPr>
          <a:lstStyle/>
          <a:p>
            <a:pPr marL="171450" indent="-171450">
              <a:buNone/>
            </a:pPr>
            <a:r>
              <a:rPr lang="en-US" sz="4400" dirty="0" smtClean="0"/>
              <a:t>“You diligently study the scriptures because you think that by them you possess eternal life.  These are the scriptures that testify about me.”</a:t>
            </a: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09800" y="2565484"/>
            <a:ext cx="1676400" cy="70788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4000" dirty="0" smtClean="0"/>
              <a:t>Book</a:t>
            </a:r>
            <a:endParaRPr lang="en-US" sz="4000" dirty="0"/>
          </a:p>
        </p:txBody>
      </p:sp>
      <p:sp>
        <p:nvSpPr>
          <p:cNvPr id="3" name="TextBox 2"/>
          <p:cNvSpPr txBox="1"/>
          <p:nvPr/>
        </p:nvSpPr>
        <p:spPr>
          <a:xfrm>
            <a:off x="4038600" y="2565484"/>
            <a:ext cx="1905000"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4000" dirty="0" smtClean="0"/>
              <a:t>Chapter</a:t>
            </a:r>
            <a:endParaRPr lang="en-US" sz="4000" dirty="0"/>
          </a:p>
        </p:txBody>
      </p:sp>
      <p:sp>
        <p:nvSpPr>
          <p:cNvPr id="4" name="TextBox 3"/>
          <p:cNvSpPr txBox="1"/>
          <p:nvPr/>
        </p:nvSpPr>
        <p:spPr>
          <a:xfrm>
            <a:off x="6248400" y="2565484"/>
            <a:ext cx="1371600"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4000" dirty="0" smtClean="0"/>
              <a:t>Verse</a:t>
            </a:r>
            <a:endParaRPr lang="en-US" sz="4000" dirty="0"/>
          </a:p>
        </p:txBody>
      </p:sp>
      <p:sp>
        <p:nvSpPr>
          <p:cNvPr id="6" name="TextBox 5"/>
          <p:cNvSpPr txBox="1"/>
          <p:nvPr/>
        </p:nvSpPr>
        <p:spPr>
          <a:xfrm>
            <a:off x="2171700" y="3276853"/>
            <a:ext cx="4800600" cy="1015663"/>
          </a:xfrm>
          <a:prstGeom prst="rect">
            <a:avLst/>
          </a:prstGeom>
          <a:noFill/>
        </p:spPr>
        <p:txBody>
          <a:bodyPr wrap="square" rtlCol="0">
            <a:spAutoFit/>
          </a:bodyPr>
          <a:lstStyle/>
          <a:p>
            <a:r>
              <a:rPr lang="en-US" sz="6000" dirty="0" smtClean="0"/>
              <a:t>Jeremiah 30:3</a:t>
            </a:r>
            <a:endParaRPr lang="en-US" sz="6000" dirty="0"/>
          </a:p>
        </p:txBody>
      </p:sp>
      <p:sp>
        <p:nvSpPr>
          <p:cNvPr id="7" name="TextBox 6"/>
          <p:cNvSpPr txBox="1"/>
          <p:nvPr/>
        </p:nvSpPr>
        <p:spPr>
          <a:xfrm>
            <a:off x="5943600" y="2565484"/>
            <a:ext cx="304800" cy="707886"/>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4000" dirty="0" smtClean="0">
                <a:solidFill>
                  <a:schemeClr val="tx1"/>
                </a:solidFill>
              </a:rPr>
              <a:t>:</a:t>
            </a:r>
            <a:endParaRPr lang="en-US" sz="4000" dirty="0">
              <a:solidFill>
                <a:schemeClr val="tx1"/>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Timothy 3:14-17</a:t>
            </a:r>
            <a:endParaRPr lang="en-US" dirty="0"/>
          </a:p>
        </p:txBody>
      </p:sp>
      <p:sp>
        <p:nvSpPr>
          <p:cNvPr id="3" name="Content Placeholder 2"/>
          <p:cNvSpPr>
            <a:spLocks noGrp="1"/>
          </p:cNvSpPr>
          <p:nvPr>
            <p:ph idx="1"/>
          </p:nvPr>
        </p:nvSpPr>
        <p:spPr>
          <a:xfrm>
            <a:off x="457200" y="1783560"/>
            <a:ext cx="8229600" cy="4769640"/>
          </a:xfrm>
        </p:spPr>
        <p:txBody>
          <a:bodyPr>
            <a:normAutofit fontScale="92500" lnSpcReduction="10000"/>
          </a:bodyPr>
          <a:lstStyle/>
          <a:p>
            <a:pPr marL="282575" indent="-282575">
              <a:buNone/>
            </a:pPr>
            <a:r>
              <a:rPr lang="en-US" baseline="30000" dirty="0" smtClean="0"/>
              <a:t>14 </a:t>
            </a:r>
            <a:r>
              <a:rPr lang="en-US" dirty="0" smtClean="0"/>
              <a:t>But as for you, continue in what you have learned and have become convinced of, because you know those from whom you learned it, </a:t>
            </a:r>
          </a:p>
          <a:p>
            <a:pPr marL="282575" indent="-282575">
              <a:buNone/>
            </a:pPr>
            <a:r>
              <a:rPr lang="en-US" baseline="30000" dirty="0" smtClean="0"/>
              <a:t>15 </a:t>
            </a:r>
            <a:r>
              <a:rPr lang="en-US" dirty="0" smtClean="0"/>
              <a:t>and how from infancy you have known the holy Scriptures, which are able to make you wise for salvation through faith in Christ Jesus. </a:t>
            </a:r>
          </a:p>
          <a:p>
            <a:pPr marL="282575" indent="-282575">
              <a:buNone/>
            </a:pPr>
            <a:r>
              <a:rPr lang="en-US" baseline="30000" dirty="0" smtClean="0"/>
              <a:t>16 </a:t>
            </a:r>
            <a:r>
              <a:rPr lang="en-US" dirty="0" smtClean="0"/>
              <a:t>All Scripture is God-breathed and is useful for teaching, rebuking, correcting and training in righteousness, </a:t>
            </a:r>
          </a:p>
          <a:p>
            <a:pPr marL="282575" indent="-282575">
              <a:buNone/>
            </a:pPr>
            <a:r>
              <a:rPr lang="en-US" baseline="30000" dirty="0" smtClean="0"/>
              <a:t>17 </a:t>
            </a:r>
            <a:r>
              <a:rPr lang="en-US" dirty="0" smtClean="0"/>
              <a:t>so that the man of God may be thoroughly equipped for every good work.</a:t>
            </a:r>
            <a:endParaRPr lang="en-US" dirty="0"/>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15:4</a:t>
            </a:r>
            <a:endParaRPr lang="en-US" dirty="0"/>
          </a:p>
        </p:txBody>
      </p:sp>
      <p:sp>
        <p:nvSpPr>
          <p:cNvPr id="3" name="Content Placeholder 2"/>
          <p:cNvSpPr>
            <a:spLocks noGrp="1"/>
          </p:cNvSpPr>
          <p:nvPr>
            <p:ph idx="1"/>
          </p:nvPr>
        </p:nvSpPr>
        <p:spPr/>
        <p:txBody>
          <a:bodyPr>
            <a:normAutofit/>
          </a:bodyPr>
          <a:lstStyle/>
          <a:p>
            <a:pPr marL="0" indent="0">
              <a:buNone/>
            </a:pPr>
            <a:r>
              <a:rPr lang="en-US" sz="4400" dirty="0" smtClean="0"/>
              <a:t>“For everything that was written in the past was written to teach us, so that through endurance and the encouragement of the Scriptures we might have hope.”</a:t>
            </a:r>
            <a:endParaRPr lang="en-US" sz="4400" dirty="0"/>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1:16-17</a:t>
            </a:r>
            <a:endParaRPr lang="en-US" dirty="0"/>
          </a:p>
        </p:txBody>
      </p:sp>
      <p:sp>
        <p:nvSpPr>
          <p:cNvPr id="3" name="Content Placeholder 2"/>
          <p:cNvSpPr>
            <a:spLocks noGrp="1"/>
          </p:cNvSpPr>
          <p:nvPr>
            <p:ph idx="1"/>
          </p:nvPr>
        </p:nvSpPr>
        <p:spPr/>
        <p:txBody>
          <a:bodyPr>
            <a:normAutofit/>
          </a:bodyPr>
          <a:lstStyle/>
          <a:p>
            <a:pPr marL="282575" indent="-282575">
              <a:buNone/>
            </a:pPr>
            <a:r>
              <a:rPr lang="en-US" sz="3200" baseline="30000" dirty="0" smtClean="0"/>
              <a:t>16 </a:t>
            </a:r>
            <a:r>
              <a:rPr lang="en-US" sz="3200" dirty="0" smtClean="0"/>
              <a:t>I am not ashamed of the gospel, because it is the power of God for the salvation of everyone who believes: first for the Jew, then for the Gentile.</a:t>
            </a:r>
          </a:p>
          <a:p>
            <a:pPr marL="282575" indent="-282575">
              <a:buNone/>
            </a:pPr>
            <a:r>
              <a:rPr lang="en-US" sz="3200" baseline="30000" dirty="0" smtClean="0"/>
              <a:t>17 </a:t>
            </a:r>
            <a:r>
              <a:rPr lang="en-US" sz="3200" dirty="0" smtClean="0"/>
              <a:t>For in the gospel a righteousness from God is revealed, a righteousness that is by faith from first to last, just as it is written: ‘The righteous will live by faith.’</a:t>
            </a:r>
            <a:endParaRPr lang="en-US" sz="3200" dirty="0"/>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11:28-30</a:t>
            </a:r>
            <a:endParaRPr lang="en-US" dirty="0"/>
          </a:p>
        </p:txBody>
      </p:sp>
      <p:sp>
        <p:nvSpPr>
          <p:cNvPr id="3" name="Content Placeholder 2"/>
          <p:cNvSpPr>
            <a:spLocks noGrp="1"/>
          </p:cNvSpPr>
          <p:nvPr>
            <p:ph idx="1"/>
          </p:nvPr>
        </p:nvSpPr>
        <p:spPr/>
        <p:txBody>
          <a:bodyPr>
            <a:noAutofit/>
          </a:bodyPr>
          <a:lstStyle/>
          <a:p>
            <a:pPr marL="341313" indent="-341313">
              <a:buNone/>
            </a:pPr>
            <a:r>
              <a:rPr lang="en-US" sz="3600" baseline="30000" dirty="0" smtClean="0"/>
              <a:t>28</a:t>
            </a:r>
            <a:r>
              <a:rPr lang="en-US" sz="3600" dirty="0" smtClean="0"/>
              <a:t> Come to me, all you who are weary and burdened, and I will give you rest. </a:t>
            </a:r>
          </a:p>
          <a:p>
            <a:pPr marL="341313" indent="-341313">
              <a:buNone/>
            </a:pPr>
            <a:r>
              <a:rPr lang="en-US" sz="3600" baseline="30000" dirty="0" smtClean="0"/>
              <a:t>29 </a:t>
            </a:r>
            <a:r>
              <a:rPr lang="en-US" sz="3600" dirty="0" smtClean="0"/>
              <a:t>Take my yoke upon you and learn from me, for I am gentle and humble in heart, and you will find rest for your souls. </a:t>
            </a:r>
          </a:p>
          <a:p>
            <a:pPr marL="341313" indent="-341313">
              <a:buNone/>
            </a:pPr>
            <a:r>
              <a:rPr lang="en-US" sz="3600" baseline="30000" dirty="0" smtClean="0"/>
              <a:t>30 </a:t>
            </a:r>
            <a:r>
              <a:rPr lang="en-US" sz="3600" dirty="0" smtClean="0"/>
              <a:t>For my yoke is easy and my burden is light.</a:t>
            </a:r>
            <a:endParaRPr lang="en-US" sz="3600" dirty="0"/>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Session 2</a:t>
            </a:r>
            <a:endParaRPr lang="en-US" dirty="0"/>
          </a:p>
        </p:txBody>
      </p:sp>
      <p:sp>
        <p:nvSpPr>
          <p:cNvPr id="3" name="Title 2"/>
          <p:cNvSpPr>
            <a:spLocks noGrp="1"/>
          </p:cNvSpPr>
          <p:nvPr>
            <p:ph type="title"/>
          </p:nvPr>
        </p:nvSpPr>
        <p:spPr/>
        <p:txBody>
          <a:bodyPr/>
          <a:lstStyle/>
          <a:p>
            <a:r>
              <a:rPr lang="en-US" dirty="0" smtClean="0"/>
              <a:t>Starting to Read the Bible</a:t>
            </a:r>
            <a:endParaRPr lang="en-US" dirty="0"/>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Deuteronomy 17:19</a:t>
            </a:r>
            <a:endParaRPr lang="en-US" dirty="0"/>
          </a:p>
        </p:txBody>
      </p:sp>
      <p:sp>
        <p:nvSpPr>
          <p:cNvPr id="3" name="Content Placeholder 2"/>
          <p:cNvSpPr>
            <a:spLocks noGrp="1"/>
          </p:cNvSpPr>
          <p:nvPr>
            <p:ph idx="1"/>
          </p:nvPr>
        </p:nvSpPr>
        <p:spPr/>
        <p:txBody>
          <a:bodyPr>
            <a:normAutofit/>
          </a:bodyPr>
          <a:lstStyle/>
          <a:p>
            <a:pPr marL="171450" indent="-171450">
              <a:buNone/>
            </a:pPr>
            <a:r>
              <a:rPr lang="en-US" sz="4400" dirty="0" smtClean="0"/>
              <a:t>“It is to be with him [</a:t>
            </a:r>
            <a:r>
              <a:rPr lang="en-US" sz="4400" i="1" dirty="0" smtClean="0"/>
              <a:t>the king</a:t>
            </a:r>
            <a:r>
              <a:rPr lang="en-US" sz="4400" dirty="0" smtClean="0"/>
              <a:t>], and he is to read it all the days of his life so that he may learn to revere the LORD his God and follow carefully all the words of this law and these decrees.”</a:t>
            </a:r>
            <a:endParaRPr lang="en-US" sz="4400" dirty="0"/>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ible Reading Planner"/>
          <p:cNvPicPr>
            <a:picLocks noChangeAspect="1" noChangeArrowheads="1"/>
          </p:cNvPicPr>
          <p:nvPr/>
        </p:nvPicPr>
        <p:blipFill>
          <a:blip r:embed="rId2" cstate="print"/>
          <a:srcRect/>
          <a:stretch>
            <a:fillRect/>
          </a:stretch>
        </p:blipFill>
        <p:spPr bwMode="auto">
          <a:xfrm rot="21231239">
            <a:off x="529478" y="587331"/>
            <a:ext cx="2740570" cy="5767723"/>
          </a:xfrm>
          <a:prstGeom prst="rect">
            <a:avLst/>
          </a:prstGeom>
          <a:ln>
            <a:noFill/>
          </a:ln>
          <a:effectLst>
            <a:outerShdw blurRad="190500" algn="tl" rotWithShape="0">
              <a:srgbClr val="000000">
                <a:alpha val="70000"/>
              </a:srgbClr>
            </a:outerShdw>
          </a:effectLst>
        </p:spPr>
      </p:pic>
      <p:pic>
        <p:nvPicPr>
          <p:cNvPr id="1026" name="Picture 2"/>
          <p:cNvPicPr>
            <a:picLocks noChangeAspect="1" noChangeArrowheads="1"/>
          </p:cNvPicPr>
          <p:nvPr/>
        </p:nvPicPr>
        <p:blipFill>
          <a:blip r:embed="rId3" cstate="print"/>
          <a:srcRect l="54583" t="20000" r="12917" b="2963"/>
          <a:stretch>
            <a:fillRect/>
          </a:stretch>
        </p:blipFill>
        <p:spPr bwMode="auto">
          <a:xfrm>
            <a:off x="2971800" y="1143000"/>
            <a:ext cx="5943600" cy="7924800"/>
          </a:xfrm>
          <a:prstGeom prst="rect">
            <a:avLst/>
          </a:prstGeom>
          <a:ln>
            <a:noFill/>
          </a:ln>
          <a:effectLst>
            <a:outerShdw blurRad="190500" algn="tl" rotWithShape="0">
              <a:srgbClr val="000000">
                <a:alpha val="70000"/>
              </a:srgb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Schedule</a:t>
            </a:r>
            <a:endParaRPr lang="en-US" dirty="0"/>
          </a:p>
        </p:txBody>
      </p:sp>
      <p:graphicFrame>
        <p:nvGraphicFramePr>
          <p:cNvPr id="4" name="Content Placeholder 3"/>
          <p:cNvGraphicFramePr>
            <a:graphicFrameLocks noGrp="1"/>
          </p:cNvGraphicFramePr>
          <p:nvPr>
            <p:ph idx="1"/>
          </p:nvPr>
        </p:nvGraphicFramePr>
        <p:xfrm>
          <a:off x="2743200" y="1600200"/>
          <a:ext cx="3657600" cy="4572000"/>
        </p:xfrm>
        <a:graphic>
          <a:graphicData uri="http://schemas.openxmlformats.org/drawingml/2006/table">
            <a:tbl>
              <a:tblPr>
                <a:tableStyleId>{00A15C55-8517-42AA-B614-E9B94910E393}</a:tableStyleId>
              </a:tblPr>
              <a:tblGrid>
                <a:gridCol w="1371600"/>
                <a:gridCol w="2286000"/>
              </a:tblGrid>
              <a:tr h="370840">
                <a:tc>
                  <a:txBody>
                    <a:bodyPr/>
                    <a:lstStyle/>
                    <a:p>
                      <a:r>
                        <a:rPr lang="en-US" sz="2400" dirty="0" smtClean="0"/>
                        <a:t>9:00</a:t>
                      </a:r>
                      <a:endParaRPr lang="en-US" sz="2400" dirty="0"/>
                    </a:p>
                  </a:txBody>
                  <a:tcPr/>
                </a:tc>
                <a:tc>
                  <a:txBody>
                    <a:bodyPr/>
                    <a:lstStyle/>
                    <a:p>
                      <a:r>
                        <a:rPr lang="en-US" sz="2400" dirty="0" smtClean="0"/>
                        <a:t>Introduction</a:t>
                      </a:r>
                      <a:endParaRPr lang="en-US" sz="2400" dirty="0"/>
                    </a:p>
                  </a:txBody>
                  <a:tcPr/>
                </a:tc>
              </a:tr>
              <a:tr h="370840">
                <a:tc>
                  <a:txBody>
                    <a:bodyPr/>
                    <a:lstStyle/>
                    <a:p>
                      <a:r>
                        <a:rPr lang="en-US" sz="2400" b="1" dirty="0" smtClean="0"/>
                        <a:t>9:15</a:t>
                      </a:r>
                      <a:endParaRPr lang="en-US" sz="2400" b="1" dirty="0"/>
                    </a:p>
                  </a:txBody>
                  <a:tcPr/>
                </a:tc>
                <a:tc>
                  <a:txBody>
                    <a:bodyPr/>
                    <a:lstStyle/>
                    <a:p>
                      <a:r>
                        <a:rPr lang="en-US" sz="2400" b="1" dirty="0" smtClean="0"/>
                        <a:t>Sessions</a:t>
                      </a:r>
                      <a:endParaRPr lang="en-US" sz="2400" b="1" dirty="0"/>
                    </a:p>
                  </a:txBody>
                  <a:tcPr/>
                </a:tc>
              </a:tr>
              <a:tr h="370840">
                <a:tc>
                  <a:txBody>
                    <a:bodyPr/>
                    <a:lstStyle/>
                    <a:p>
                      <a:r>
                        <a:rPr lang="en-US" sz="2400" dirty="0" smtClean="0"/>
                        <a:t>10:00</a:t>
                      </a:r>
                      <a:endParaRPr lang="en-US" sz="2400" i="1" dirty="0"/>
                    </a:p>
                  </a:txBody>
                  <a:tcPr/>
                </a:tc>
                <a:tc>
                  <a:txBody>
                    <a:bodyPr/>
                    <a:lstStyle/>
                    <a:p>
                      <a:r>
                        <a:rPr lang="en-US" sz="2400" dirty="0" smtClean="0"/>
                        <a:t>Break</a:t>
                      </a:r>
                      <a:endParaRPr lang="en-US" sz="2400" i="1" dirty="0"/>
                    </a:p>
                  </a:txBody>
                  <a:tcPr/>
                </a:tc>
              </a:tr>
              <a:tr h="370840">
                <a:tc>
                  <a:txBody>
                    <a:bodyPr/>
                    <a:lstStyle/>
                    <a:p>
                      <a:r>
                        <a:rPr lang="en-US" sz="2400" b="1" dirty="0" smtClean="0"/>
                        <a:t>10:15</a:t>
                      </a:r>
                      <a:endParaRPr lang="en-US" sz="2400" b="1" dirty="0"/>
                    </a:p>
                  </a:txBody>
                  <a:tcPr/>
                </a:tc>
                <a:tc>
                  <a:txBody>
                    <a:bodyPr/>
                    <a:lstStyle/>
                    <a:p>
                      <a:r>
                        <a:rPr lang="en-US" sz="2400" b="1" dirty="0" smtClean="0"/>
                        <a:t>Sessions</a:t>
                      </a:r>
                      <a:endParaRPr lang="en-US" sz="2400" b="1" dirty="0"/>
                    </a:p>
                  </a:txBody>
                  <a:tcPr/>
                </a:tc>
              </a:tr>
              <a:tr h="370840">
                <a:tc>
                  <a:txBody>
                    <a:bodyPr/>
                    <a:lstStyle/>
                    <a:p>
                      <a:r>
                        <a:rPr lang="en-US" sz="2400" dirty="0" smtClean="0"/>
                        <a:t>11:00</a:t>
                      </a:r>
                      <a:endParaRPr lang="en-US" sz="2400" i="1" dirty="0"/>
                    </a:p>
                  </a:txBody>
                  <a:tcPr/>
                </a:tc>
                <a:tc>
                  <a:txBody>
                    <a:bodyPr/>
                    <a:lstStyle/>
                    <a:p>
                      <a:r>
                        <a:rPr lang="en-US" sz="2400" dirty="0" smtClean="0"/>
                        <a:t>Break</a:t>
                      </a:r>
                      <a:endParaRPr lang="en-US" sz="2400" i="1" dirty="0"/>
                    </a:p>
                  </a:txBody>
                  <a:tcPr/>
                </a:tc>
              </a:tr>
              <a:tr h="370840">
                <a:tc>
                  <a:txBody>
                    <a:bodyPr/>
                    <a:lstStyle/>
                    <a:p>
                      <a:r>
                        <a:rPr lang="en-US" sz="2400" b="1" dirty="0" smtClean="0"/>
                        <a:t>11:15</a:t>
                      </a:r>
                      <a:endParaRPr lang="en-US" sz="2400" b="1" dirty="0"/>
                    </a:p>
                  </a:txBody>
                  <a:tcPr/>
                </a:tc>
                <a:tc>
                  <a:txBody>
                    <a:bodyPr/>
                    <a:lstStyle/>
                    <a:p>
                      <a:r>
                        <a:rPr lang="en-US" sz="2400" b="1" dirty="0" smtClean="0"/>
                        <a:t>Sessions</a:t>
                      </a:r>
                      <a:endParaRPr lang="en-US" sz="2400" b="1" dirty="0"/>
                    </a:p>
                  </a:txBody>
                  <a:tcPr/>
                </a:tc>
              </a:tr>
              <a:tr h="370840">
                <a:tc>
                  <a:txBody>
                    <a:bodyPr/>
                    <a:lstStyle/>
                    <a:p>
                      <a:r>
                        <a:rPr lang="en-US" sz="2400" dirty="0" smtClean="0"/>
                        <a:t>12:00</a:t>
                      </a:r>
                      <a:endParaRPr lang="en-US" sz="2400" i="1" dirty="0"/>
                    </a:p>
                  </a:txBody>
                  <a:tcPr/>
                </a:tc>
                <a:tc>
                  <a:txBody>
                    <a:bodyPr/>
                    <a:lstStyle/>
                    <a:p>
                      <a:r>
                        <a:rPr lang="en-US" sz="2400" dirty="0" smtClean="0"/>
                        <a:t>Lunch</a:t>
                      </a:r>
                      <a:endParaRPr lang="en-US" sz="2400" i="1" dirty="0"/>
                    </a:p>
                  </a:txBody>
                  <a:tcPr/>
                </a:tc>
              </a:tr>
              <a:tr h="370840">
                <a:tc>
                  <a:txBody>
                    <a:bodyPr/>
                    <a:lstStyle/>
                    <a:p>
                      <a:r>
                        <a:rPr lang="en-US" sz="2400" b="1" dirty="0" smtClean="0"/>
                        <a:t>1:00</a:t>
                      </a:r>
                      <a:endParaRPr lang="en-US" sz="2400" b="1" dirty="0"/>
                    </a:p>
                  </a:txBody>
                  <a:tcPr/>
                </a:tc>
                <a:tc>
                  <a:txBody>
                    <a:bodyPr/>
                    <a:lstStyle/>
                    <a:p>
                      <a:r>
                        <a:rPr lang="en-US" sz="2400" b="1" dirty="0" smtClean="0"/>
                        <a:t>Sessions</a:t>
                      </a:r>
                      <a:endParaRPr lang="en-US" sz="2400" b="1" dirty="0"/>
                    </a:p>
                  </a:txBody>
                  <a:tcPr/>
                </a:tc>
              </a:tr>
              <a:tr h="370840">
                <a:tc>
                  <a:txBody>
                    <a:bodyPr/>
                    <a:lstStyle/>
                    <a:p>
                      <a:r>
                        <a:rPr lang="en-US" sz="2400" dirty="0" smtClean="0"/>
                        <a:t>2:15</a:t>
                      </a:r>
                      <a:endParaRPr lang="en-US" sz="2400" dirty="0"/>
                    </a:p>
                  </a:txBody>
                  <a:tcPr/>
                </a:tc>
                <a:tc>
                  <a:txBody>
                    <a:bodyPr/>
                    <a:lstStyle/>
                    <a:p>
                      <a:r>
                        <a:rPr lang="en-US" sz="2400" dirty="0" smtClean="0"/>
                        <a:t>Conclusions</a:t>
                      </a:r>
                      <a:endParaRPr lang="en-US" sz="2400" dirty="0"/>
                    </a:p>
                  </a:txBody>
                  <a:tcPr/>
                </a:tc>
              </a:tr>
              <a:tr h="370840">
                <a:tc>
                  <a:txBody>
                    <a:bodyPr/>
                    <a:lstStyle/>
                    <a:p>
                      <a:r>
                        <a:rPr lang="en-US" sz="2400" dirty="0" smtClean="0"/>
                        <a:t>2:30</a:t>
                      </a:r>
                      <a:endParaRPr lang="en-US" sz="2400" dirty="0"/>
                    </a:p>
                  </a:txBody>
                  <a:tcPr/>
                </a:tc>
                <a:tc>
                  <a:txBody>
                    <a:bodyPr/>
                    <a:lstStyle/>
                    <a:p>
                      <a:r>
                        <a:rPr lang="en-US" sz="2400" dirty="0" smtClean="0"/>
                        <a:t>Goodbyes</a:t>
                      </a:r>
                      <a:endParaRPr lang="en-US" sz="2400" dirty="0"/>
                    </a:p>
                  </a:txBody>
                  <a:tcPr/>
                </a:tc>
              </a:tr>
            </a:tbl>
          </a:graphicData>
        </a:graphic>
      </p:graphicFrame>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to Read the Bible</a:t>
            </a:r>
            <a:endParaRPr lang="en-US" dirty="0"/>
          </a:p>
        </p:txBody>
      </p:sp>
      <p:sp>
        <p:nvSpPr>
          <p:cNvPr id="3" name="Content Placeholder 2"/>
          <p:cNvSpPr>
            <a:spLocks noGrp="1"/>
          </p:cNvSpPr>
          <p:nvPr>
            <p:ph idx="1"/>
          </p:nvPr>
        </p:nvSpPr>
        <p:spPr/>
        <p:txBody>
          <a:bodyPr/>
          <a:lstStyle/>
          <a:p>
            <a:r>
              <a:rPr lang="en-US" dirty="0" smtClean="0"/>
              <a:t>Pray</a:t>
            </a:r>
          </a:p>
          <a:p>
            <a:r>
              <a:rPr lang="en-US" dirty="0" smtClean="0"/>
              <a:t>Be comfortable</a:t>
            </a:r>
          </a:p>
          <a:p>
            <a:r>
              <a:rPr lang="en-US" dirty="0" smtClean="0"/>
              <a:t>Allow time</a:t>
            </a:r>
          </a:p>
          <a:p>
            <a:r>
              <a:rPr lang="en-US" dirty="0" smtClean="0"/>
              <a:t>Be open to new ideas</a:t>
            </a:r>
          </a:p>
          <a:p>
            <a:r>
              <a:rPr lang="en-US" dirty="0" smtClean="0"/>
              <a:t>Think about it</a:t>
            </a:r>
          </a:p>
          <a:p>
            <a:r>
              <a:rPr lang="en-US" dirty="0" smtClean="0"/>
              <a:t>Ask questions</a:t>
            </a:r>
          </a:p>
          <a:p>
            <a:r>
              <a:rPr lang="en-US" dirty="0" smtClean="0"/>
              <a:t>Share your ideas</a:t>
            </a:r>
            <a:endParaRPr lang="en-US" dirty="0"/>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23:1-3</a:t>
            </a:r>
            <a:endParaRPr lang="en-US" dirty="0"/>
          </a:p>
        </p:txBody>
      </p:sp>
      <p:sp>
        <p:nvSpPr>
          <p:cNvPr id="3" name="Text Placeholder 2"/>
          <p:cNvSpPr>
            <a:spLocks noGrp="1"/>
          </p:cNvSpPr>
          <p:nvPr>
            <p:ph type="body" idx="1"/>
          </p:nvPr>
        </p:nvSpPr>
        <p:spPr/>
        <p:txBody>
          <a:bodyPr/>
          <a:lstStyle/>
          <a:p>
            <a:r>
              <a:rPr lang="en-US" dirty="0" smtClean="0"/>
              <a:t>King James Version</a:t>
            </a:r>
            <a:endParaRPr lang="en-US" dirty="0"/>
          </a:p>
        </p:txBody>
      </p:sp>
      <p:sp>
        <p:nvSpPr>
          <p:cNvPr id="4" name="Text Placeholder 3"/>
          <p:cNvSpPr>
            <a:spLocks noGrp="1"/>
          </p:cNvSpPr>
          <p:nvPr>
            <p:ph type="body" sz="half" idx="3"/>
          </p:nvPr>
        </p:nvSpPr>
        <p:spPr/>
        <p:txBody>
          <a:bodyPr/>
          <a:lstStyle/>
          <a:p>
            <a:r>
              <a:rPr lang="en-US" dirty="0" smtClean="0"/>
              <a:t>New International Version</a:t>
            </a:r>
            <a:endParaRPr lang="en-US" dirty="0"/>
          </a:p>
        </p:txBody>
      </p:sp>
      <p:sp>
        <p:nvSpPr>
          <p:cNvPr id="5" name="Content Placeholder 4"/>
          <p:cNvSpPr>
            <a:spLocks noGrp="1"/>
          </p:cNvSpPr>
          <p:nvPr>
            <p:ph sz="quarter" idx="2"/>
          </p:nvPr>
        </p:nvSpPr>
        <p:spPr/>
        <p:txBody>
          <a:bodyPr>
            <a:noAutofit/>
          </a:bodyPr>
          <a:lstStyle/>
          <a:p>
            <a:pPr marL="171450" indent="-103188">
              <a:buNone/>
            </a:pPr>
            <a:r>
              <a:rPr lang="en-US" baseline="30000" dirty="0" smtClean="0"/>
              <a:t>1 </a:t>
            </a:r>
            <a:r>
              <a:rPr lang="en-US" dirty="0" smtClean="0"/>
              <a:t>The LORD is my shepherd; I shall not want. </a:t>
            </a:r>
          </a:p>
          <a:p>
            <a:pPr marL="171450" indent="-103188">
              <a:buNone/>
            </a:pPr>
            <a:r>
              <a:rPr lang="en-US" dirty="0" smtClean="0"/>
              <a:t> </a:t>
            </a:r>
            <a:r>
              <a:rPr lang="en-US" baseline="30000" dirty="0" smtClean="0"/>
              <a:t>2 </a:t>
            </a:r>
            <a:r>
              <a:rPr lang="en-US" dirty="0" smtClean="0"/>
              <a:t>He </a:t>
            </a:r>
            <a:r>
              <a:rPr lang="en-US" dirty="0" err="1" smtClean="0"/>
              <a:t>maketh</a:t>
            </a:r>
            <a:r>
              <a:rPr lang="en-US" dirty="0" smtClean="0"/>
              <a:t> me to lie down in green pastures: he </a:t>
            </a:r>
            <a:r>
              <a:rPr lang="en-US" dirty="0" err="1" smtClean="0"/>
              <a:t>leadeth</a:t>
            </a:r>
            <a:r>
              <a:rPr lang="en-US" dirty="0" smtClean="0"/>
              <a:t> me beside the still waters. </a:t>
            </a:r>
          </a:p>
          <a:p>
            <a:pPr marL="171450" indent="-103188">
              <a:buNone/>
            </a:pPr>
            <a:r>
              <a:rPr lang="en-US" dirty="0" smtClean="0"/>
              <a:t> </a:t>
            </a:r>
            <a:r>
              <a:rPr lang="en-US" baseline="30000" dirty="0" smtClean="0"/>
              <a:t>3 </a:t>
            </a:r>
            <a:r>
              <a:rPr lang="en-US" dirty="0" smtClean="0"/>
              <a:t>He </a:t>
            </a:r>
            <a:r>
              <a:rPr lang="en-US" dirty="0" err="1" smtClean="0"/>
              <a:t>restoreth</a:t>
            </a:r>
            <a:r>
              <a:rPr lang="en-US" dirty="0" smtClean="0"/>
              <a:t> my soul: he </a:t>
            </a:r>
            <a:r>
              <a:rPr lang="en-US" dirty="0" err="1" smtClean="0"/>
              <a:t>leadeth</a:t>
            </a:r>
            <a:r>
              <a:rPr lang="en-US" dirty="0" smtClean="0"/>
              <a:t> me in the paths of righteousness for his name's sake.</a:t>
            </a:r>
          </a:p>
        </p:txBody>
      </p:sp>
      <p:sp>
        <p:nvSpPr>
          <p:cNvPr id="6" name="Content Placeholder 5"/>
          <p:cNvSpPr>
            <a:spLocks noGrp="1"/>
          </p:cNvSpPr>
          <p:nvPr>
            <p:ph sz="quarter" idx="4"/>
          </p:nvPr>
        </p:nvSpPr>
        <p:spPr/>
        <p:txBody>
          <a:bodyPr>
            <a:normAutofit/>
          </a:bodyPr>
          <a:lstStyle/>
          <a:p>
            <a:pPr marL="230188" indent="-161925">
              <a:buNone/>
            </a:pPr>
            <a:r>
              <a:rPr lang="en-US" baseline="30000" dirty="0" smtClean="0"/>
              <a:t>1</a:t>
            </a:r>
            <a:r>
              <a:rPr lang="en-US" dirty="0" smtClean="0"/>
              <a:t> The LORD is my shepherd, I shall not be in want.  </a:t>
            </a:r>
          </a:p>
          <a:p>
            <a:pPr marL="230188" indent="-161925">
              <a:buNone/>
            </a:pPr>
            <a:r>
              <a:rPr lang="en-US" baseline="30000" dirty="0" smtClean="0"/>
              <a:t>2</a:t>
            </a:r>
            <a:r>
              <a:rPr lang="en-US" dirty="0" smtClean="0"/>
              <a:t> He makes me lie down in green pastures, he leads me beside quiet waters, </a:t>
            </a:r>
          </a:p>
          <a:p>
            <a:pPr marL="230188" indent="-161925">
              <a:buNone/>
            </a:pPr>
            <a:r>
              <a:rPr lang="en-US" dirty="0" smtClean="0"/>
              <a:t> </a:t>
            </a:r>
            <a:r>
              <a:rPr lang="en-US" baseline="30000" dirty="0" smtClean="0"/>
              <a:t>3</a:t>
            </a:r>
            <a:r>
              <a:rPr lang="en-US" dirty="0" smtClean="0"/>
              <a:t> he restores my soul. He guides me in paths of righteousness for his name's sake.</a:t>
            </a:r>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119:147-148</a:t>
            </a:r>
            <a:endParaRPr lang="en-US" dirty="0"/>
          </a:p>
        </p:txBody>
      </p:sp>
      <p:sp>
        <p:nvSpPr>
          <p:cNvPr id="3" name="Text Placeholder 2"/>
          <p:cNvSpPr>
            <a:spLocks noGrp="1"/>
          </p:cNvSpPr>
          <p:nvPr>
            <p:ph type="body" idx="1"/>
          </p:nvPr>
        </p:nvSpPr>
        <p:spPr/>
        <p:txBody>
          <a:bodyPr/>
          <a:lstStyle/>
          <a:p>
            <a:r>
              <a:rPr lang="en-US" dirty="0" smtClean="0"/>
              <a:t>King James Version</a:t>
            </a:r>
            <a:endParaRPr lang="en-US" dirty="0"/>
          </a:p>
        </p:txBody>
      </p:sp>
      <p:sp>
        <p:nvSpPr>
          <p:cNvPr id="4" name="Text Placeholder 3"/>
          <p:cNvSpPr>
            <a:spLocks noGrp="1"/>
          </p:cNvSpPr>
          <p:nvPr>
            <p:ph type="body" sz="half" idx="3"/>
          </p:nvPr>
        </p:nvSpPr>
        <p:spPr/>
        <p:txBody>
          <a:bodyPr/>
          <a:lstStyle/>
          <a:p>
            <a:r>
              <a:rPr lang="en-US" dirty="0" smtClean="0"/>
              <a:t>New International  Version</a:t>
            </a:r>
            <a:endParaRPr lang="en-US" dirty="0"/>
          </a:p>
        </p:txBody>
      </p:sp>
      <p:sp>
        <p:nvSpPr>
          <p:cNvPr id="5" name="Content Placeholder 4"/>
          <p:cNvSpPr>
            <a:spLocks noGrp="1"/>
          </p:cNvSpPr>
          <p:nvPr>
            <p:ph sz="quarter" idx="2"/>
          </p:nvPr>
        </p:nvSpPr>
        <p:spPr/>
        <p:txBody>
          <a:bodyPr/>
          <a:lstStyle/>
          <a:p>
            <a:pPr marL="461963" indent="-393700">
              <a:buNone/>
            </a:pPr>
            <a:r>
              <a:rPr lang="en-US" baseline="30000" dirty="0" smtClean="0"/>
              <a:t>147 </a:t>
            </a:r>
            <a:r>
              <a:rPr lang="en-US" dirty="0" smtClean="0"/>
              <a:t>I prevented the dawning of the morning, and cried: I hoped in thy word. </a:t>
            </a:r>
          </a:p>
          <a:p>
            <a:pPr marL="461963" indent="-393700">
              <a:buNone/>
            </a:pPr>
            <a:endParaRPr lang="en-US" dirty="0" smtClean="0"/>
          </a:p>
          <a:p>
            <a:pPr marL="461963" indent="-393700">
              <a:buNone/>
            </a:pPr>
            <a:r>
              <a:rPr lang="en-US" dirty="0" smtClean="0"/>
              <a:t> </a:t>
            </a:r>
            <a:r>
              <a:rPr lang="en-US" baseline="30000" dirty="0" smtClean="0"/>
              <a:t>148 </a:t>
            </a:r>
            <a:r>
              <a:rPr lang="en-US" dirty="0" smtClean="0"/>
              <a:t>Mine eyes prevent the night watches, that I might meditate in thy word.</a:t>
            </a:r>
          </a:p>
        </p:txBody>
      </p:sp>
      <p:sp>
        <p:nvSpPr>
          <p:cNvPr id="6" name="Content Placeholder 5"/>
          <p:cNvSpPr>
            <a:spLocks noGrp="1"/>
          </p:cNvSpPr>
          <p:nvPr>
            <p:ph sz="quarter" idx="4"/>
          </p:nvPr>
        </p:nvSpPr>
        <p:spPr/>
        <p:txBody>
          <a:bodyPr/>
          <a:lstStyle/>
          <a:p>
            <a:pPr marL="742950" indent="-674688">
              <a:buNone/>
            </a:pPr>
            <a:r>
              <a:rPr lang="en-US" baseline="30000" dirty="0" smtClean="0"/>
              <a:t>147</a:t>
            </a:r>
            <a:r>
              <a:rPr lang="en-US" dirty="0" smtClean="0"/>
              <a:t> I rise before dawn and cry for help;</a:t>
            </a:r>
          </a:p>
          <a:p>
            <a:pPr marL="742950" indent="-341313">
              <a:buNone/>
            </a:pPr>
            <a:r>
              <a:rPr lang="en-US" dirty="0" smtClean="0"/>
              <a:t>I have put my hope in your word. </a:t>
            </a:r>
          </a:p>
          <a:p>
            <a:pPr marL="742950" indent="-674688">
              <a:buNone/>
            </a:pPr>
            <a:r>
              <a:rPr lang="en-US" dirty="0" smtClean="0"/>
              <a:t> </a:t>
            </a:r>
            <a:r>
              <a:rPr lang="en-US" baseline="30000" dirty="0" smtClean="0"/>
              <a:t>148</a:t>
            </a:r>
            <a:r>
              <a:rPr lang="en-US" dirty="0" smtClean="0"/>
              <a:t> My eyes stay open through the watches of the night, </a:t>
            </a:r>
          </a:p>
          <a:p>
            <a:pPr marL="742950" indent="-230188">
              <a:buNone/>
            </a:pPr>
            <a:r>
              <a:rPr lang="en-US" dirty="0" smtClean="0"/>
              <a:t>that I may meditate on your promises.</a:t>
            </a: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Samuel 15:32</a:t>
            </a:r>
            <a:endParaRPr lang="en-US" dirty="0"/>
          </a:p>
        </p:txBody>
      </p:sp>
      <p:sp>
        <p:nvSpPr>
          <p:cNvPr id="3" name="Content Placeholder 2"/>
          <p:cNvSpPr>
            <a:spLocks noGrp="1"/>
          </p:cNvSpPr>
          <p:nvPr>
            <p:ph idx="1"/>
          </p:nvPr>
        </p:nvSpPr>
        <p:spPr/>
        <p:txBody>
          <a:bodyPr>
            <a:normAutofit/>
          </a:bodyPr>
          <a:lstStyle/>
          <a:p>
            <a:pPr marL="171450" indent="-171450">
              <a:buNone/>
            </a:pPr>
            <a:r>
              <a:rPr lang="en-US" sz="4400" dirty="0" smtClean="0"/>
              <a:t>“When David arrived at the summit, where people used to worship God, </a:t>
            </a:r>
            <a:r>
              <a:rPr lang="en-US" sz="4400" dirty="0" err="1" smtClean="0"/>
              <a:t>Hushai</a:t>
            </a:r>
            <a:r>
              <a:rPr lang="en-US" sz="4400" dirty="0" smtClean="0"/>
              <a:t> the </a:t>
            </a:r>
            <a:r>
              <a:rPr lang="en-US" sz="4400" dirty="0" err="1" smtClean="0"/>
              <a:t>Arkite</a:t>
            </a:r>
            <a:r>
              <a:rPr lang="en-US" sz="4400" dirty="0" smtClean="0"/>
              <a:t> was there to meet him, his robe torn and dust on his head.”</a:t>
            </a:r>
            <a:endParaRPr lang="en-US" sz="4400" dirty="0"/>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5:21-22 (RSV)</a:t>
            </a:r>
            <a:br>
              <a:rPr lang="en-US" dirty="0" smtClean="0"/>
            </a:br>
            <a:endParaRPr lang="en-US" dirty="0"/>
          </a:p>
        </p:txBody>
      </p:sp>
      <p:sp>
        <p:nvSpPr>
          <p:cNvPr id="3" name="Content Placeholder 2"/>
          <p:cNvSpPr>
            <a:spLocks noGrp="1"/>
          </p:cNvSpPr>
          <p:nvPr>
            <p:ph idx="1"/>
          </p:nvPr>
        </p:nvSpPr>
        <p:spPr>
          <a:xfrm>
            <a:off x="457200" y="1783560"/>
            <a:ext cx="8229600" cy="3398040"/>
          </a:xfrm>
        </p:spPr>
        <p:txBody>
          <a:bodyPr/>
          <a:lstStyle/>
          <a:p>
            <a:pPr marL="171450" indent="-171450">
              <a:buNone/>
            </a:pPr>
            <a:r>
              <a:rPr lang="en-US" dirty="0" smtClean="0"/>
              <a:t>“You have heard that it was said to the men of old, ‘You shall not kill; and whoever kills shall be liable to judgment.’ </a:t>
            </a:r>
            <a:r>
              <a:rPr lang="en-US" baseline="30000" dirty="0" smtClean="0"/>
              <a:t>22</a:t>
            </a:r>
            <a:r>
              <a:rPr lang="en-US" dirty="0" smtClean="0"/>
              <a:t> But I say to you that every one who is angry with his </a:t>
            </a:r>
            <a:r>
              <a:rPr lang="en-US" dirty="0" err="1" smtClean="0"/>
              <a:t>brother</a:t>
            </a:r>
            <a:r>
              <a:rPr lang="en-US" i="1" baseline="30000" dirty="0" err="1" smtClean="0"/>
              <a:t>i</a:t>
            </a:r>
            <a:r>
              <a:rPr lang="en-US" dirty="0" smtClean="0"/>
              <a:t> shall be liable to judgment; whoever </a:t>
            </a:r>
            <a:r>
              <a:rPr lang="en-US" dirty="0" err="1" smtClean="0"/>
              <a:t>insults</a:t>
            </a:r>
            <a:r>
              <a:rPr lang="en-US" i="1" baseline="30000" dirty="0" err="1" smtClean="0"/>
              <a:t>j</a:t>
            </a:r>
            <a:r>
              <a:rPr lang="en-US" dirty="0" smtClean="0"/>
              <a:t> his brother shall be liable to the council, and whoever says, ‘You fool!’ shall be liable to the </a:t>
            </a:r>
            <a:r>
              <a:rPr lang="en-US" dirty="0" err="1" smtClean="0"/>
              <a:t>hell</a:t>
            </a:r>
            <a:r>
              <a:rPr lang="en-US" i="1" baseline="30000" dirty="0" err="1" smtClean="0"/>
              <a:t>k</a:t>
            </a:r>
            <a:r>
              <a:rPr lang="en-US" dirty="0" smtClean="0"/>
              <a:t> of fire.</a:t>
            </a:r>
            <a:endParaRPr lang="en-US" dirty="0"/>
          </a:p>
        </p:txBody>
      </p:sp>
      <p:cxnSp>
        <p:nvCxnSpPr>
          <p:cNvPr id="5" name="Straight Connector 4"/>
          <p:cNvCxnSpPr/>
          <p:nvPr/>
        </p:nvCxnSpPr>
        <p:spPr>
          <a:xfrm>
            <a:off x="685800" y="5181600"/>
            <a:ext cx="52578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 Box 8"/>
          <p:cNvSpPr txBox="1">
            <a:spLocks noChangeArrowheads="1"/>
          </p:cNvSpPr>
          <p:nvPr/>
        </p:nvSpPr>
        <p:spPr bwMode="auto">
          <a:xfrm>
            <a:off x="762000" y="5303837"/>
            <a:ext cx="3773487" cy="320675"/>
          </a:xfrm>
          <a:prstGeom prst="rect">
            <a:avLst/>
          </a:prstGeom>
          <a:noFill/>
          <a:ln w="9525">
            <a:noFill/>
            <a:miter lim="800000"/>
            <a:headEnd/>
            <a:tailEnd/>
          </a:ln>
        </p:spPr>
        <p:txBody>
          <a:bodyPr wrap="none">
            <a:spAutoFit/>
          </a:bodyPr>
          <a:lstStyle/>
          <a:p>
            <a:r>
              <a:rPr lang="en-AU" sz="1500" b="0" i="1" baseline="30000" dirty="0" err="1">
                <a:latin typeface="High Tower Text" pitchFamily="18" charset="0"/>
              </a:rPr>
              <a:t>i</a:t>
            </a:r>
            <a:r>
              <a:rPr lang="en-AU" sz="1500" b="0" dirty="0" err="1">
                <a:latin typeface="High Tower Text" pitchFamily="18" charset="0"/>
              </a:rPr>
              <a:t>Other</a:t>
            </a:r>
            <a:r>
              <a:rPr lang="en-AU" sz="1500" b="0" dirty="0">
                <a:latin typeface="High Tower Text" pitchFamily="18" charset="0"/>
              </a:rPr>
              <a:t> ancient authorities insert </a:t>
            </a:r>
            <a:r>
              <a:rPr lang="en-AU" sz="1500" b="0" i="1" dirty="0">
                <a:latin typeface="High Tower Text" pitchFamily="18" charset="0"/>
              </a:rPr>
              <a:t>without cause</a:t>
            </a:r>
          </a:p>
        </p:txBody>
      </p:sp>
      <p:sp>
        <p:nvSpPr>
          <p:cNvPr id="7" name="Text Box 9"/>
          <p:cNvSpPr txBox="1">
            <a:spLocks noChangeArrowheads="1"/>
          </p:cNvSpPr>
          <p:nvPr/>
        </p:nvSpPr>
        <p:spPr bwMode="auto">
          <a:xfrm>
            <a:off x="4578350" y="5303837"/>
            <a:ext cx="3810000" cy="320675"/>
          </a:xfrm>
          <a:prstGeom prst="rect">
            <a:avLst/>
          </a:prstGeom>
          <a:noFill/>
          <a:ln w="9525">
            <a:noFill/>
            <a:miter lim="800000"/>
            <a:headEnd/>
            <a:tailEnd/>
          </a:ln>
        </p:spPr>
        <p:txBody>
          <a:bodyPr wrap="none">
            <a:spAutoFit/>
          </a:bodyPr>
          <a:lstStyle/>
          <a:p>
            <a:r>
              <a:rPr lang="en-AU" sz="1500" b="0" i="1" baseline="30000" dirty="0" err="1">
                <a:latin typeface="High Tower Text" pitchFamily="18" charset="0"/>
              </a:rPr>
              <a:t>j</a:t>
            </a:r>
            <a:r>
              <a:rPr lang="en-AU" sz="1500" b="0" dirty="0" err="1">
                <a:latin typeface="High Tower Text" pitchFamily="18" charset="0"/>
              </a:rPr>
              <a:t>Greek</a:t>
            </a:r>
            <a:r>
              <a:rPr lang="en-AU" sz="1500" b="0" dirty="0">
                <a:latin typeface="High Tower Text" pitchFamily="18" charset="0"/>
              </a:rPr>
              <a:t> </a:t>
            </a:r>
            <a:r>
              <a:rPr lang="en-AU" sz="1500" b="0" i="1" dirty="0">
                <a:latin typeface="High Tower Text" pitchFamily="18" charset="0"/>
              </a:rPr>
              <a:t>says </a:t>
            </a:r>
            <a:r>
              <a:rPr lang="en-AU" sz="1500" b="0" i="1" dirty="0" err="1">
                <a:latin typeface="High Tower Text" pitchFamily="18" charset="0"/>
              </a:rPr>
              <a:t>Raca</a:t>
            </a:r>
            <a:r>
              <a:rPr lang="en-AU" sz="1500" b="0" i="1" dirty="0">
                <a:latin typeface="High Tower Text" pitchFamily="18" charset="0"/>
              </a:rPr>
              <a:t> to</a:t>
            </a:r>
            <a:r>
              <a:rPr lang="en-AU" sz="1500" b="0" dirty="0">
                <a:latin typeface="High Tower Text" pitchFamily="18" charset="0"/>
              </a:rPr>
              <a:t> (an obscure term of abuse)</a:t>
            </a:r>
            <a:endParaRPr lang="en-AU" sz="1500" b="0" i="1" dirty="0">
              <a:latin typeface="High Tower Text" pitchFamily="18" charset="0"/>
            </a:endParaRPr>
          </a:p>
        </p:txBody>
      </p:sp>
      <p:sp>
        <p:nvSpPr>
          <p:cNvPr id="8" name="Text Box 10"/>
          <p:cNvSpPr txBox="1">
            <a:spLocks noChangeArrowheads="1"/>
          </p:cNvSpPr>
          <p:nvPr/>
        </p:nvSpPr>
        <p:spPr bwMode="auto">
          <a:xfrm>
            <a:off x="762000" y="5638800"/>
            <a:ext cx="1454244" cy="323165"/>
          </a:xfrm>
          <a:prstGeom prst="rect">
            <a:avLst/>
          </a:prstGeom>
          <a:noFill/>
          <a:ln w="9525">
            <a:noFill/>
            <a:miter lim="800000"/>
            <a:headEnd/>
            <a:tailEnd/>
          </a:ln>
        </p:spPr>
        <p:txBody>
          <a:bodyPr wrap="none">
            <a:spAutoFit/>
          </a:bodyPr>
          <a:lstStyle/>
          <a:p>
            <a:r>
              <a:rPr lang="en-AU" sz="1500" b="0" i="1" baseline="30000" dirty="0" err="1">
                <a:latin typeface="High Tower Text" pitchFamily="18" charset="0"/>
              </a:rPr>
              <a:t>k</a:t>
            </a:r>
            <a:r>
              <a:rPr lang="en-AU" sz="1500" b="0" dirty="0" err="1">
                <a:latin typeface="High Tower Text" pitchFamily="18" charset="0"/>
              </a:rPr>
              <a:t>Greek</a:t>
            </a:r>
            <a:r>
              <a:rPr lang="en-AU" sz="1500" b="0" dirty="0">
                <a:latin typeface="High Tower Text" pitchFamily="18" charset="0"/>
              </a:rPr>
              <a:t> </a:t>
            </a:r>
            <a:r>
              <a:rPr lang="en-AU" sz="1500" b="0" i="1" dirty="0">
                <a:latin typeface="High Tower Text" pitchFamily="18" charset="0"/>
              </a:rPr>
              <a:t>Gehenna</a:t>
            </a:r>
          </a:p>
        </p:txBody>
      </p:sp>
      <p:sp>
        <p:nvSpPr>
          <p:cNvPr id="9" name="Striped Right Arrow 8"/>
          <p:cNvSpPr/>
          <p:nvPr/>
        </p:nvSpPr>
        <p:spPr>
          <a:xfrm rot="9301352">
            <a:off x="748450" y="4357084"/>
            <a:ext cx="4672399" cy="144708"/>
          </a:xfrm>
          <a:prstGeom prst="stripedRightArrow">
            <a:avLst/>
          </a:prstGeom>
          <a:solidFill>
            <a:srgbClr val="FEB80A">
              <a:alpha val="74902"/>
            </a:srgbClr>
          </a:solidFill>
          <a:ln>
            <a:noFill/>
          </a:ln>
          <a:effectLst>
            <a:glow rad="63500">
              <a:schemeClr val="accent3">
                <a:satMod val="175000"/>
                <a:alpha val="40000"/>
              </a:scheme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Striped Right Arrow 9"/>
          <p:cNvSpPr/>
          <p:nvPr/>
        </p:nvSpPr>
        <p:spPr>
          <a:xfrm rot="5849764">
            <a:off x="4069134" y="4622007"/>
            <a:ext cx="1432397" cy="139689"/>
          </a:xfrm>
          <a:prstGeom prst="stripedRightArrow">
            <a:avLst/>
          </a:prstGeom>
          <a:solidFill>
            <a:srgbClr val="FEB80A">
              <a:alpha val="74902"/>
            </a:srgbClr>
          </a:solidFill>
          <a:ln>
            <a:noFill/>
          </a:ln>
          <a:effectLst>
            <a:glow rad="63500">
              <a:schemeClr val="accent3">
                <a:satMod val="175000"/>
                <a:alpha val="40000"/>
              </a:scheme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Striped Right Arrow 10"/>
          <p:cNvSpPr/>
          <p:nvPr/>
        </p:nvSpPr>
        <p:spPr>
          <a:xfrm rot="9853747">
            <a:off x="863674" y="5208060"/>
            <a:ext cx="3672972" cy="135446"/>
          </a:xfrm>
          <a:prstGeom prst="stripedRightArrow">
            <a:avLst/>
          </a:prstGeom>
          <a:solidFill>
            <a:srgbClr val="FEB80A">
              <a:alpha val="74902"/>
            </a:srgbClr>
          </a:solidFill>
          <a:ln>
            <a:noFill/>
          </a:ln>
          <a:effectLst>
            <a:glow rad="63500">
              <a:schemeClr val="accent3">
                <a:satMod val="175000"/>
                <a:alpha val="40000"/>
              </a:scheme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2000"/>
                                        <p:tgtEl>
                                          <p:spTgt spid="9"/>
                                        </p:tgtEl>
                                      </p:cBhvr>
                                    </p:animEffect>
                                    <p:set>
                                      <p:cBhvr>
                                        <p:cTn id="12" dur="1" fill="hold">
                                          <p:stCondLst>
                                            <p:cond delay="1999"/>
                                          </p:stCondLst>
                                        </p:cTn>
                                        <p:tgtEl>
                                          <p:spTgt spid="9"/>
                                        </p:tgtEl>
                                        <p:attrNameLst>
                                          <p:attrName>style.visibility</p:attrName>
                                        </p:attrNameLst>
                                      </p:cBhvr>
                                      <p:to>
                                        <p:strVal val="hidden"/>
                                      </p:to>
                                    </p:set>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2000"/>
                                        <p:tgtEl>
                                          <p:spTgt spid="10"/>
                                        </p:tgtEl>
                                      </p:cBhvr>
                                    </p:animEffect>
                                    <p:set>
                                      <p:cBhvr>
                                        <p:cTn id="21" dur="1" fill="hold">
                                          <p:stCondLst>
                                            <p:cond delay="1999"/>
                                          </p:stCondLst>
                                        </p:cTn>
                                        <p:tgtEl>
                                          <p:spTgt spid="10"/>
                                        </p:tgtEl>
                                        <p:attrNameLst>
                                          <p:attrName>style.visibility</p:attrName>
                                        </p:attrNameLst>
                                      </p:cBhvr>
                                      <p:to>
                                        <p:strVal val="hidden"/>
                                      </p:to>
                                    </p:se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2000"/>
                                        <p:tgtEl>
                                          <p:spTgt spid="11"/>
                                        </p:tgtEl>
                                      </p:cBhvr>
                                    </p:animEffect>
                                    <p:set>
                                      <p:cBhvr>
                                        <p:cTn id="30" dur="1" fill="hold">
                                          <p:stCondLst>
                                            <p:cond delay="1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5:21-22 (NIV)</a:t>
            </a:r>
            <a:endParaRPr lang="en-US" dirty="0"/>
          </a:p>
        </p:txBody>
      </p:sp>
      <p:pic>
        <p:nvPicPr>
          <p:cNvPr id="5" name="Content Placeholder 4" descr="mt5niveg.jpg"/>
          <p:cNvPicPr>
            <a:picLocks noGrp="1" noChangeAspect="1"/>
          </p:cNvPicPr>
          <p:nvPr>
            <p:ph idx="1"/>
          </p:nvPr>
        </p:nvPicPr>
        <p:blipFill>
          <a:blip r:embed="rId2" cstate="print"/>
          <a:stretch>
            <a:fillRect/>
          </a:stretch>
        </p:blipFill>
        <p:spPr>
          <a:xfrm>
            <a:off x="1089285" y="1828800"/>
            <a:ext cx="7015397" cy="4114800"/>
          </a:xfrm>
          <a:prstGeom prst="rect">
            <a:avLst/>
          </a:prstGeom>
          <a:ln>
            <a:noFill/>
          </a:ln>
          <a:effectLst>
            <a:outerShdw blurRad="190500" algn="tl" rotWithShape="0">
              <a:srgbClr val="000000">
                <a:alpha val="70000"/>
              </a:srgbClr>
            </a:outerShdw>
          </a:effectLst>
        </p:spPr>
      </p:pic>
      <p:sp>
        <p:nvSpPr>
          <p:cNvPr id="6" name="Striped Right Arrow 5"/>
          <p:cNvSpPr/>
          <p:nvPr/>
        </p:nvSpPr>
        <p:spPr>
          <a:xfrm rot="8769823">
            <a:off x="1288001" y="3806566"/>
            <a:ext cx="4962640" cy="159269"/>
          </a:xfrm>
          <a:prstGeom prst="stripedRightArrow">
            <a:avLst/>
          </a:prstGeom>
          <a:solidFill>
            <a:srgbClr val="FEB80A">
              <a:alpha val="74902"/>
            </a:srgbClr>
          </a:solidFill>
          <a:ln>
            <a:noFill/>
          </a:ln>
          <a:effectLst>
            <a:glow rad="63500">
              <a:schemeClr val="accent3">
                <a:satMod val="175000"/>
                <a:alpha val="40000"/>
              </a:scheme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Striped Right Arrow 6"/>
          <p:cNvSpPr/>
          <p:nvPr/>
        </p:nvSpPr>
        <p:spPr>
          <a:xfrm rot="20953568">
            <a:off x="2870255" y="2935790"/>
            <a:ext cx="4013092" cy="107245"/>
          </a:xfrm>
          <a:prstGeom prst="stripedRightArrow">
            <a:avLst/>
          </a:prstGeom>
          <a:solidFill>
            <a:srgbClr val="FEB80A">
              <a:alpha val="74902"/>
            </a:srgbClr>
          </a:solidFill>
          <a:ln>
            <a:noFill/>
          </a:ln>
          <a:effectLst>
            <a:glow rad="63500">
              <a:schemeClr val="accent3">
                <a:satMod val="175000"/>
                <a:alpha val="40000"/>
              </a:scheme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2000"/>
                                        <p:tgtEl>
                                          <p:spTgt spid="6"/>
                                        </p:tgtEl>
                                      </p:cBhvr>
                                    </p:animEffect>
                                    <p:set>
                                      <p:cBhvr>
                                        <p:cTn id="12" dur="1" fill="hold">
                                          <p:stCondLst>
                                            <p:cond delay="19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2000"/>
                                        <p:tgtEl>
                                          <p:spTgt spid="7"/>
                                        </p:tgtEl>
                                      </p:cBhvr>
                                    </p:animEffect>
                                    <p:set>
                                      <p:cBhvr>
                                        <p:cTn id="22"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Session 3</a:t>
            </a:r>
            <a:endParaRPr lang="en-US" dirty="0"/>
          </a:p>
        </p:txBody>
      </p:sp>
      <p:sp>
        <p:nvSpPr>
          <p:cNvPr id="3" name="Title 2"/>
          <p:cNvSpPr>
            <a:spLocks noGrp="1"/>
          </p:cNvSpPr>
          <p:nvPr>
            <p:ph type="title"/>
          </p:nvPr>
        </p:nvSpPr>
        <p:spPr/>
        <p:txBody>
          <a:bodyPr/>
          <a:lstStyle/>
          <a:p>
            <a:r>
              <a:rPr lang="en-US" sz="4000" dirty="0" smtClean="0"/>
              <a:t>The Origin &amp; History of the Bible</a:t>
            </a:r>
            <a:endParaRPr lang="en-US" sz="4000" dirty="0"/>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Timothy 3:16-17</a:t>
            </a:r>
            <a:endParaRPr lang="en-US" dirty="0"/>
          </a:p>
        </p:txBody>
      </p:sp>
      <p:sp>
        <p:nvSpPr>
          <p:cNvPr id="3" name="Content Placeholder 2"/>
          <p:cNvSpPr>
            <a:spLocks noGrp="1"/>
          </p:cNvSpPr>
          <p:nvPr>
            <p:ph idx="1"/>
          </p:nvPr>
        </p:nvSpPr>
        <p:spPr/>
        <p:txBody>
          <a:bodyPr>
            <a:normAutofit/>
          </a:bodyPr>
          <a:lstStyle/>
          <a:p>
            <a:pPr marL="171450" indent="-171450">
              <a:buNone/>
            </a:pPr>
            <a:r>
              <a:rPr lang="en-US" sz="4400" dirty="0" smtClean="0"/>
              <a:t>“All Scripture is God-breathed and is useful for teaching, rebuking, correcting and training in righteousness, so that the man of God may be thoroughly equipped for every good work.”</a:t>
            </a:r>
            <a:endParaRPr lang="en-US" sz="4400" dirty="0"/>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Peter 1:21</a:t>
            </a:r>
            <a:endParaRPr lang="en-US" dirty="0"/>
          </a:p>
        </p:txBody>
      </p:sp>
      <p:sp>
        <p:nvSpPr>
          <p:cNvPr id="3" name="Content Placeholder 2"/>
          <p:cNvSpPr>
            <a:spLocks noGrp="1"/>
          </p:cNvSpPr>
          <p:nvPr>
            <p:ph idx="1"/>
          </p:nvPr>
        </p:nvSpPr>
        <p:spPr/>
        <p:txBody>
          <a:bodyPr>
            <a:normAutofit/>
          </a:bodyPr>
          <a:lstStyle/>
          <a:p>
            <a:pPr marL="230188" indent="-161925">
              <a:buNone/>
            </a:pPr>
            <a:r>
              <a:rPr lang="en-US" sz="4400" dirty="0" smtClean="0"/>
              <a:t>“For prophecy never had its origin in the will of man, but men spoke from God as they were carried along by the Holy Spirit.”</a:t>
            </a:r>
            <a:endParaRPr lang="en-US" sz="4400" dirty="0"/>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Luke 24:44</a:t>
            </a:r>
            <a:endParaRPr lang="en-US" dirty="0"/>
          </a:p>
        </p:txBody>
      </p:sp>
      <p:sp>
        <p:nvSpPr>
          <p:cNvPr id="3" name="Content Placeholder 2"/>
          <p:cNvSpPr>
            <a:spLocks noGrp="1"/>
          </p:cNvSpPr>
          <p:nvPr>
            <p:ph idx="1"/>
          </p:nvPr>
        </p:nvSpPr>
        <p:spPr/>
        <p:txBody>
          <a:bodyPr>
            <a:normAutofit/>
          </a:bodyPr>
          <a:lstStyle/>
          <a:p>
            <a:pPr marL="0" indent="0">
              <a:buNone/>
            </a:pPr>
            <a:r>
              <a:rPr lang="en-US" sz="4400" dirty="0" smtClean="0"/>
              <a:t>Jesus “said to them, ‘This is what I told you while I was still with you: Everything must be fulfilled that is written about me in the Law of Moses, the Prophets and the Psalms.’”</a:t>
            </a:r>
            <a:endParaRPr lang="en-US" sz="4400" dirty="0"/>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Sessions</a:t>
            </a:r>
            <a:endParaRPr lang="en-US" dirty="0"/>
          </a:p>
        </p:txBody>
      </p:sp>
      <p:sp>
        <p:nvSpPr>
          <p:cNvPr id="3" name="Content Placeholder 2"/>
          <p:cNvSpPr>
            <a:spLocks noGrp="1"/>
          </p:cNvSpPr>
          <p:nvPr>
            <p:ph idx="1"/>
          </p:nvPr>
        </p:nvSpPr>
        <p:spPr>
          <a:xfrm>
            <a:off x="457200" y="1600200"/>
            <a:ext cx="8229600" cy="4876800"/>
          </a:xfrm>
        </p:spPr>
        <p:txBody>
          <a:bodyPr>
            <a:normAutofit/>
          </a:bodyPr>
          <a:lstStyle/>
          <a:p>
            <a:r>
              <a:rPr lang="en-US" dirty="0" smtClean="0"/>
              <a:t>Introduction to the Bible</a:t>
            </a:r>
          </a:p>
          <a:p>
            <a:r>
              <a:rPr lang="en-US" dirty="0" smtClean="0"/>
              <a:t>Why read the Bible?</a:t>
            </a:r>
          </a:p>
          <a:p>
            <a:r>
              <a:rPr lang="en-US" dirty="0" smtClean="0"/>
              <a:t>Preparing to read the Bible</a:t>
            </a:r>
          </a:p>
          <a:p>
            <a:r>
              <a:rPr lang="en-US" dirty="0" smtClean="0"/>
              <a:t>Tips for getting more from reading</a:t>
            </a:r>
          </a:p>
          <a:p>
            <a:r>
              <a:rPr lang="en-US" dirty="0" smtClean="0"/>
              <a:t>The origin and history of the Bible</a:t>
            </a:r>
          </a:p>
          <a:p>
            <a:r>
              <a:rPr lang="en-US" dirty="0" smtClean="0"/>
              <a:t>Choosing a Bible version</a:t>
            </a:r>
          </a:p>
          <a:p>
            <a:r>
              <a:rPr lang="en-US" dirty="0" smtClean="0"/>
              <a:t>Bible prophecy / The purpose of God revealed</a:t>
            </a:r>
          </a:p>
          <a:p>
            <a:r>
              <a:rPr lang="en-US" dirty="0" smtClean="0"/>
              <a:t>Reading tips – Genesis to Revelation</a:t>
            </a:r>
            <a:endParaRPr lang="en-US" dirty="0"/>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Timothy 5:18</a:t>
            </a:r>
            <a:endParaRPr lang="en-US" dirty="0"/>
          </a:p>
        </p:txBody>
      </p:sp>
      <p:sp>
        <p:nvSpPr>
          <p:cNvPr id="3" name="Content Placeholder 2"/>
          <p:cNvSpPr>
            <a:spLocks noGrp="1"/>
          </p:cNvSpPr>
          <p:nvPr>
            <p:ph idx="1"/>
          </p:nvPr>
        </p:nvSpPr>
        <p:spPr>
          <a:xfrm>
            <a:off x="457200" y="1783560"/>
            <a:ext cx="8229600" cy="1493040"/>
          </a:xfrm>
        </p:spPr>
        <p:txBody>
          <a:bodyPr/>
          <a:lstStyle/>
          <a:p>
            <a:pPr marL="171450" indent="-171450">
              <a:buNone/>
            </a:pPr>
            <a:r>
              <a:rPr lang="en-US" dirty="0" smtClean="0"/>
              <a:t>“For the Scripture says, ‘Do not muzzle the ox while it is treading out the </a:t>
            </a:r>
            <a:r>
              <a:rPr lang="en-US" dirty="0" err="1" smtClean="0"/>
              <a:t>grain,’</a:t>
            </a:r>
            <a:r>
              <a:rPr lang="en-US" i="1" baseline="30000" dirty="0" err="1" smtClean="0"/>
              <a:t>a</a:t>
            </a:r>
            <a:r>
              <a:rPr lang="en-US" dirty="0" smtClean="0"/>
              <a:t> and ‘The worker deserves his </a:t>
            </a:r>
            <a:r>
              <a:rPr lang="en-US" dirty="0" err="1" smtClean="0"/>
              <a:t>wages.’</a:t>
            </a:r>
            <a:r>
              <a:rPr lang="en-US" i="1" baseline="30000" dirty="0" err="1" smtClean="0"/>
              <a:t>b</a:t>
            </a:r>
            <a:r>
              <a:rPr lang="en-US" dirty="0" smtClean="0"/>
              <a:t>”</a:t>
            </a:r>
            <a:endParaRPr lang="en-US" dirty="0"/>
          </a:p>
        </p:txBody>
      </p:sp>
      <p:sp>
        <p:nvSpPr>
          <p:cNvPr id="4" name="TextBox 3"/>
          <p:cNvSpPr txBox="1"/>
          <p:nvPr/>
        </p:nvSpPr>
        <p:spPr>
          <a:xfrm>
            <a:off x="762000" y="3581400"/>
            <a:ext cx="3962400" cy="400110"/>
          </a:xfrm>
          <a:prstGeom prst="rect">
            <a:avLst/>
          </a:prstGeom>
          <a:noFill/>
        </p:spPr>
        <p:txBody>
          <a:bodyPr wrap="square" rtlCol="0">
            <a:spAutoFit/>
          </a:bodyPr>
          <a:lstStyle/>
          <a:p>
            <a:r>
              <a:rPr lang="en-US" sz="2000" baseline="30000" dirty="0" err="1" smtClean="0"/>
              <a:t>a</a:t>
            </a:r>
            <a:r>
              <a:rPr lang="en-US" sz="2000" dirty="0" err="1" smtClean="0"/>
              <a:t>Deut</a:t>
            </a:r>
            <a:r>
              <a:rPr lang="en-US" sz="2000" dirty="0" smtClean="0"/>
              <a:t>. 25:4	</a:t>
            </a:r>
            <a:r>
              <a:rPr lang="en-US" sz="2000" baseline="30000" dirty="0" err="1" smtClean="0"/>
              <a:t>b</a:t>
            </a:r>
            <a:r>
              <a:rPr lang="en-US" sz="2000" dirty="0" err="1" smtClean="0"/>
              <a:t>Luke</a:t>
            </a:r>
            <a:r>
              <a:rPr lang="en-US" sz="2000" dirty="0" smtClean="0"/>
              <a:t> 10:7 </a:t>
            </a:r>
            <a:endParaRPr lang="en-US" sz="2000" dirty="0"/>
          </a:p>
        </p:txBody>
      </p:sp>
      <p:cxnSp>
        <p:nvCxnSpPr>
          <p:cNvPr id="5" name="Straight Connector 4"/>
          <p:cNvCxnSpPr/>
          <p:nvPr/>
        </p:nvCxnSpPr>
        <p:spPr>
          <a:xfrm>
            <a:off x="685800" y="3429000"/>
            <a:ext cx="52578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2476500" y="609600"/>
            <a:ext cx="4191000" cy="5725410"/>
          </a:xfrm>
          <a:prstGeom prst="rect">
            <a:avLst/>
          </a:prstGeom>
          <a:ln>
            <a:noFill/>
          </a:ln>
          <a:effectLst>
            <a:outerShdw blurRad="190500" algn="tl" rotWithShape="0">
              <a:srgbClr val="000000">
                <a:alpha val="70000"/>
              </a:srgbClr>
            </a:outerShdw>
          </a:effectLst>
        </p:spPr>
      </p:pic>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48712" y="457200"/>
            <a:ext cx="5499873" cy="5943600"/>
          </a:xfrm>
          <a:prstGeom prst="rect">
            <a:avLst/>
          </a:prstGeom>
          <a:ln>
            <a:noFill/>
          </a:ln>
          <a:effectLst>
            <a:outerShdw blurRad="190500" algn="tl" rotWithShape="0">
              <a:srgbClr val="000000">
                <a:alpha val="70000"/>
              </a:srgbClr>
            </a:outerShdw>
          </a:effectLst>
        </p:spPr>
      </p:pic>
      <p:sp>
        <p:nvSpPr>
          <p:cNvPr id="6" name="Rectangle 5"/>
          <p:cNvSpPr/>
          <p:nvPr/>
        </p:nvSpPr>
        <p:spPr>
          <a:xfrm>
            <a:off x="6187512" y="2057400"/>
            <a:ext cx="2651688"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smtClean="0">
                <a:solidFill>
                  <a:sysClr val="window" lastClr="FFFFFF"/>
                </a:solidFill>
                <a:latin typeface="Tw Cen MT" pitchFamily="34" charset="0"/>
              </a:rPr>
              <a:t>The </a:t>
            </a:r>
            <a:r>
              <a:rPr kumimoji="0" lang="en-US" sz="2000" b="0" i="0" u="none" strike="noStrike" kern="0" cap="none" spc="0" normalizeH="0" baseline="0" noProof="0" dirty="0" smtClean="0">
                <a:ln>
                  <a:noFill/>
                </a:ln>
                <a:solidFill>
                  <a:sysClr val="window" lastClr="FFFFFF"/>
                </a:solidFill>
                <a:effectLst/>
                <a:uLnTx/>
                <a:uFillTx/>
                <a:latin typeface="Tw Cen MT" pitchFamily="34" charset="0"/>
              </a:rPr>
              <a:t>Leningrad Codex</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ysClr val="window" lastClr="FFFFFF"/>
                </a:solidFill>
                <a:effectLst/>
                <a:uLnTx/>
                <a:uFillTx/>
                <a:latin typeface="Tw Cen MT" pitchFamily="34" charset="0"/>
              </a:rPr>
              <a:t>1008 or 1009 CE</a:t>
            </a:r>
            <a:endParaRPr kumimoji="0" lang="en-CA" sz="2000" b="0" i="0" u="none" strike="noStrike" kern="0" cap="none" spc="0" normalizeH="0" baseline="0" noProof="0" dirty="0">
              <a:ln>
                <a:noFill/>
              </a:ln>
              <a:solidFill>
                <a:sysClr val="window" lastClr="FFFFFF"/>
              </a:solidFill>
              <a:effectLst/>
              <a:uLnTx/>
              <a:uFillTx/>
              <a:latin typeface="Tw Cen MT" pitchFamily="34" charset="0"/>
            </a:endParaRPr>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ve 4 wikipedia.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e Great Isaiah Scrool 1QISA.jpg"/>
          <p:cNvPicPr>
            <a:picLocks noChangeAspect="1"/>
          </p:cNvPicPr>
          <p:nvPr/>
        </p:nvPicPr>
        <p:blipFill>
          <a:blip r:embed="rId2" cstate="print"/>
          <a:stretch>
            <a:fillRect/>
          </a:stretch>
        </p:blipFill>
        <p:spPr>
          <a:xfrm>
            <a:off x="685800" y="1600200"/>
            <a:ext cx="7919041" cy="4191000"/>
          </a:xfrm>
          <a:prstGeom prst="rect">
            <a:avLst/>
          </a:prstGeom>
          <a:ln>
            <a:noFill/>
          </a:ln>
          <a:effectLst>
            <a:outerShdw blurRad="190500" algn="tl" rotWithShape="0">
              <a:srgbClr val="000000">
                <a:alpha val="70000"/>
              </a:srgbClr>
            </a:outerShdw>
          </a:effectLst>
        </p:spPr>
      </p:pic>
      <p:sp>
        <p:nvSpPr>
          <p:cNvPr id="3" name="Title 2"/>
          <p:cNvSpPr>
            <a:spLocks noGrp="1"/>
          </p:cNvSpPr>
          <p:nvPr>
            <p:ph type="title"/>
          </p:nvPr>
        </p:nvSpPr>
        <p:spPr/>
        <p:txBody>
          <a:bodyPr/>
          <a:lstStyle/>
          <a:p>
            <a:r>
              <a:rPr lang="en-US" dirty="0" smtClean="0"/>
              <a:t>The Isaiah Scroll</a:t>
            </a:r>
            <a:endParaRPr lang="en-US" dirty="0"/>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501650"/>
            <a:ext cx="8229600" cy="3384550"/>
          </a:xfrm>
        </p:spPr>
        <p:txBody>
          <a:bodyPr>
            <a:noAutofit/>
          </a:bodyPr>
          <a:lstStyle/>
          <a:p>
            <a:pPr marL="171450" indent="-171450">
              <a:buNone/>
            </a:pPr>
            <a:r>
              <a:rPr lang="en-US" sz="3600" dirty="0" smtClean="0"/>
              <a:t>“The evidence for our New Testament writings is ever so much greater than the evidence for many writings of classical authors, the authenticity of which no-one dreams of questioning. And if the New Testament were a collection of secular writings, their authenticity would generally be regarded as beyond all doubt.”</a:t>
            </a:r>
          </a:p>
        </p:txBody>
      </p:sp>
      <p:sp>
        <p:nvSpPr>
          <p:cNvPr id="4" name="Rectangle 3"/>
          <p:cNvSpPr/>
          <p:nvPr/>
        </p:nvSpPr>
        <p:spPr>
          <a:xfrm>
            <a:off x="3810000" y="5311914"/>
            <a:ext cx="4800600" cy="707886"/>
          </a:xfrm>
          <a:prstGeom prst="rect">
            <a:avLst/>
          </a:prstGeom>
        </p:spPr>
        <p:txBody>
          <a:bodyPr wrap="square">
            <a:spAutoFit/>
          </a:bodyPr>
          <a:lstStyle/>
          <a:p>
            <a:r>
              <a:rPr lang="en-US" sz="2000" dirty="0" smtClean="0"/>
              <a:t>Professor F. F. Bruce</a:t>
            </a:r>
          </a:p>
          <a:p>
            <a:r>
              <a:rPr lang="en-US" sz="2000" dirty="0" smtClean="0"/>
              <a:t>The New Testament Documents, 1960, p.15</a:t>
            </a:r>
            <a:endParaRPr lang="en-US" sz="2000" dirty="0"/>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cstate="print"/>
          <a:srcRect/>
          <a:stretch>
            <a:fillRect/>
          </a:stretch>
        </p:blipFill>
        <p:spPr bwMode="auto">
          <a:xfrm>
            <a:off x="914400" y="914400"/>
            <a:ext cx="3716338" cy="4824412"/>
          </a:xfrm>
          <a:prstGeom prst="rect">
            <a:avLst/>
          </a:prstGeom>
          <a:ln>
            <a:noFill/>
          </a:ln>
          <a:effectLst>
            <a:outerShdw blurRad="190500" algn="tl" rotWithShape="0">
              <a:srgbClr val="000000">
                <a:alpha val="70000"/>
              </a:srgbClr>
            </a:outerShdw>
          </a:effectLst>
        </p:spPr>
      </p:pic>
      <p:sp>
        <p:nvSpPr>
          <p:cNvPr id="3" name="Rectangle 2"/>
          <p:cNvSpPr/>
          <p:nvPr/>
        </p:nvSpPr>
        <p:spPr>
          <a:xfrm>
            <a:off x="5029200" y="2209800"/>
            <a:ext cx="2815001" cy="1200329"/>
          </a:xfrm>
          <a:prstGeom prst="rect">
            <a:avLst/>
          </a:prstGeom>
        </p:spPr>
        <p:txBody>
          <a:bodyPr wrap="none">
            <a:spAutoFit/>
          </a:bodyPr>
          <a:lstStyle/>
          <a:p>
            <a:r>
              <a:rPr lang="en-US" sz="3600" dirty="0" smtClean="0"/>
              <a:t> John Wycliffe</a:t>
            </a:r>
          </a:p>
          <a:p>
            <a:r>
              <a:rPr lang="en-US" sz="3600" dirty="0" smtClean="0"/>
              <a:t>1324-1384</a:t>
            </a:r>
            <a:endParaRPr lang="en-US" sz="3600" dirty="0"/>
          </a:p>
        </p:txBody>
      </p: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cstate="print"/>
          <a:srcRect/>
          <a:stretch>
            <a:fillRect/>
          </a:stretch>
        </p:blipFill>
        <p:spPr bwMode="auto">
          <a:xfrm>
            <a:off x="811212" y="914400"/>
            <a:ext cx="3913188" cy="4824413"/>
          </a:xfrm>
          <a:prstGeom prst="rect">
            <a:avLst/>
          </a:prstGeom>
          <a:ln>
            <a:noFill/>
          </a:ln>
          <a:effectLst>
            <a:outerShdw blurRad="190500" algn="tl" rotWithShape="0">
              <a:srgbClr val="000000">
                <a:alpha val="70000"/>
              </a:srgbClr>
            </a:outerShdw>
          </a:effectLst>
        </p:spPr>
      </p:pic>
      <p:sp>
        <p:nvSpPr>
          <p:cNvPr id="4" name="Rectangle 3"/>
          <p:cNvSpPr/>
          <p:nvPr/>
        </p:nvSpPr>
        <p:spPr>
          <a:xfrm>
            <a:off x="5029200" y="2209800"/>
            <a:ext cx="4114800" cy="1200329"/>
          </a:xfrm>
          <a:prstGeom prst="rect">
            <a:avLst/>
          </a:prstGeom>
        </p:spPr>
        <p:txBody>
          <a:bodyPr wrap="square">
            <a:spAutoFit/>
          </a:bodyPr>
          <a:lstStyle/>
          <a:p>
            <a:r>
              <a:rPr lang="en-US" sz="3600" dirty="0" smtClean="0"/>
              <a:t> William Tyndale</a:t>
            </a:r>
          </a:p>
          <a:p>
            <a:r>
              <a:rPr lang="en-CA" sz="3600" dirty="0" smtClean="0"/>
              <a:t>1494 – 1536</a:t>
            </a:r>
            <a:endParaRPr lang="en-US" sz="3600" dirty="0" smtClean="0"/>
          </a:p>
        </p:txBody>
      </p:sp>
    </p:spTree>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KJV_Bible_1611_Title.jpg"/>
          <p:cNvPicPr>
            <a:picLocks noChangeAspect="1"/>
          </p:cNvPicPr>
          <p:nvPr/>
        </p:nvPicPr>
        <p:blipFill>
          <a:blip r:embed="rId2" cstate="print"/>
          <a:stretch>
            <a:fillRect/>
          </a:stretch>
        </p:blipFill>
        <p:spPr>
          <a:xfrm>
            <a:off x="685800" y="228600"/>
            <a:ext cx="4189033" cy="6477000"/>
          </a:xfrm>
          <a:prstGeom prst="rect">
            <a:avLst/>
          </a:prstGeom>
          <a:ln>
            <a:noFill/>
          </a:ln>
          <a:effectLst>
            <a:outerShdw blurRad="190500" algn="tl" rotWithShape="0">
              <a:srgbClr val="000000">
                <a:alpha val="70000"/>
              </a:srgbClr>
            </a:outerShdw>
          </a:effectLst>
        </p:spPr>
      </p:pic>
      <p:sp>
        <p:nvSpPr>
          <p:cNvPr id="4" name="Rectangle 3"/>
          <p:cNvSpPr/>
          <p:nvPr/>
        </p:nvSpPr>
        <p:spPr>
          <a:xfrm>
            <a:off x="5029200" y="2209800"/>
            <a:ext cx="4114800" cy="1077218"/>
          </a:xfrm>
          <a:prstGeom prst="rect">
            <a:avLst/>
          </a:prstGeom>
        </p:spPr>
        <p:txBody>
          <a:bodyPr wrap="square">
            <a:spAutoFit/>
          </a:bodyPr>
          <a:lstStyle/>
          <a:p>
            <a:r>
              <a:rPr lang="en-US" sz="3200" dirty="0" smtClean="0"/>
              <a:t>The King James Bible</a:t>
            </a:r>
          </a:p>
          <a:p>
            <a:r>
              <a:rPr lang="en-US" sz="3200" dirty="0" smtClean="0"/>
              <a:t>1611</a:t>
            </a:r>
          </a:p>
        </p:txBody>
      </p:sp>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blehis.jpg"/>
          <p:cNvPicPr>
            <a:picLocks noChangeAspect="1"/>
          </p:cNvPicPr>
          <p:nvPr/>
        </p:nvPicPr>
        <p:blipFill>
          <a:blip r:embed="rId2" cstate="print"/>
          <a:stretch>
            <a:fillRect/>
          </a:stretch>
        </p:blipFill>
        <p:spPr>
          <a:xfrm>
            <a:off x="2114550" y="380999"/>
            <a:ext cx="4914900" cy="6181980"/>
          </a:xfrm>
          <a:prstGeom prst="rect">
            <a:avLst/>
          </a:prstGeom>
          <a:ln>
            <a:noFill/>
          </a:ln>
          <a:effectLst>
            <a:outerShdw blurRad="190500" algn="tl" rotWithShape="0">
              <a:srgbClr val="000000">
                <a:alpha val="70000"/>
              </a:srgbClr>
            </a:outerShdw>
          </a:effec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The Bible Readers Handbook"/>
          <p:cNvPicPr>
            <a:picLocks noChangeAspect="1" noChangeArrowheads="1"/>
          </p:cNvPicPr>
          <p:nvPr/>
        </p:nvPicPr>
        <p:blipFill>
          <a:blip r:embed="rId2" cstate="print"/>
          <a:srcRect/>
          <a:stretch>
            <a:fillRect/>
          </a:stretch>
        </p:blipFill>
        <p:spPr bwMode="auto">
          <a:xfrm>
            <a:off x="4903114" y="914400"/>
            <a:ext cx="3580029" cy="5029200"/>
          </a:xfrm>
          <a:prstGeom prst="rect">
            <a:avLst/>
          </a:prstGeom>
          <a:ln>
            <a:noFill/>
          </a:ln>
          <a:effectLst>
            <a:outerShdw blurRad="190500" algn="tl" rotWithShape="0">
              <a:srgbClr val="000000">
                <a:alpha val="70000"/>
              </a:srgbClr>
            </a:outerShdw>
          </a:effectLst>
        </p:spPr>
      </p:pic>
      <p:pic>
        <p:nvPicPr>
          <p:cNvPr id="3" name="Picture 2"/>
          <p:cNvPicPr>
            <a:picLocks noChangeAspect="1" noChangeArrowheads="1"/>
          </p:cNvPicPr>
          <p:nvPr/>
        </p:nvPicPr>
        <p:blipFill>
          <a:blip r:embed="rId3"/>
          <a:srcRect l="3925" r="3848"/>
          <a:stretch>
            <a:fillRect/>
          </a:stretch>
        </p:blipFill>
        <p:spPr bwMode="auto">
          <a:xfrm>
            <a:off x="660857" y="914400"/>
            <a:ext cx="3581400" cy="5029200"/>
          </a:xfrm>
          <a:prstGeom prst="rect">
            <a:avLst/>
          </a:prstGeom>
          <a:ln>
            <a:noFill/>
          </a:ln>
          <a:effectLst>
            <a:outerShdw blurRad="190500" algn="tl" rotWithShape="0">
              <a:srgbClr val="000000">
                <a:alpha val="70000"/>
              </a:srgbClr>
            </a:outerShdw>
          </a:effectLst>
        </p:spPr>
      </p:pic>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LT Bible.jpg"/>
          <p:cNvPicPr>
            <a:picLocks noChangeAspect="1"/>
          </p:cNvPicPr>
          <p:nvPr/>
        </p:nvPicPr>
        <p:blipFill>
          <a:blip r:embed="rId2"/>
          <a:stretch>
            <a:fillRect/>
          </a:stretch>
        </p:blipFill>
        <p:spPr>
          <a:xfrm>
            <a:off x="6662274" y="2941320"/>
            <a:ext cx="2121048" cy="3291840"/>
          </a:xfrm>
          <a:prstGeom prst="rect">
            <a:avLst/>
          </a:prstGeom>
          <a:ln>
            <a:noFill/>
          </a:ln>
          <a:effectLst>
            <a:outerShdw blurRad="190500" algn="tl" rotWithShape="0">
              <a:srgbClr val="000000">
                <a:alpha val="70000"/>
              </a:srgbClr>
            </a:outerShdw>
          </a:effectLst>
        </p:spPr>
      </p:pic>
      <p:pic>
        <p:nvPicPr>
          <p:cNvPr id="7" name="Picture 6" descr="NIV Bible.jpg"/>
          <p:cNvPicPr>
            <a:picLocks noChangeAspect="1"/>
          </p:cNvPicPr>
          <p:nvPr/>
        </p:nvPicPr>
        <p:blipFill>
          <a:blip r:embed="rId3"/>
          <a:stretch>
            <a:fillRect/>
          </a:stretch>
        </p:blipFill>
        <p:spPr>
          <a:xfrm>
            <a:off x="4633155" y="3185160"/>
            <a:ext cx="2224584" cy="3291840"/>
          </a:xfrm>
          <a:prstGeom prst="rect">
            <a:avLst/>
          </a:prstGeom>
          <a:ln>
            <a:noFill/>
          </a:ln>
          <a:effectLst>
            <a:outerShdw blurRad="190500" algn="tl" rotWithShape="0">
              <a:srgbClr val="000000">
                <a:alpha val="70000"/>
              </a:srgbClr>
            </a:outerShdw>
          </a:effectLst>
        </p:spPr>
      </p:pic>
      <p:sp>
        <p:nvSpPr>
          <p:cNvPr id="3" name="Left-Right Arrow 2"/>
          <p:cNvSpPr/>
          <p:nvPr/>
        </p:nvSpPr>
        <p:spPr>
          <a:xfrm>
            <a:off x="381000" y="457200"/>
            <a:ext cx="8382000" cy="1981200"/>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tabLst>
                <a:tab pos="3309938" algn="ctr"/>
                <a:tab pos="7199313" algn="r"/>
              </a:tabLst>
            </a:pPr>
            <a:r>
              <a:rPr lang="en-US" sz="3200" b="1" dirty="0" smtClean="0"/>
              <a:t>Literal	Dynamic	Paraphrase</a:t>
            </a:r>
            <a:endParaRPr lang="en-CA" sz="3200" b="1" dirty="0"/>
          </a:p>
        </p:txBody>
      </p:sp>
      <p:pic>
        <p:nvPicPr>
          <p:cNvPr id="5" name="Picture 4" descr="NASB Bible.jpg"/>
          <p:cNvPicPr>
            <a:picLocks noChangeAspect="1"/>
          </p:cNvPicPr>
          <p:nvPr/>
        </p:nvPicPr>
        <p:blipFill>
          <a:blip r:embed="rId4"/>
          <a:stretch>
            <a:fillRect/>
          </a:stretch>
        </p:blipFill>
        <p:spPr>
          <a:xfrm>
            <a:off x="2438400" y="2941320"/>
            <a:ext cx="2416932" cy="3291840"/>
          </a:xfrm>
          <a:prstGeom prst="rect">
            <a:avLst/>
          </a:prstGeom>
          <a:ln>
            <a:noFill/>
          </a:ln>
          <a:effectLst>
            <a:outerShdw blurRad="190500" algn="tl" rotWithShape="0">
              <a:srgbClr val="000000">
                <a:alpha val="70000"/>
              </a:srgbClr>
            </a:outerShdw>
          </a:effectLst>
        </p:spPr>
      </p:pic>
      <p:pic>
        <p:nvPicPr>
          <p:cNvPr id="6" name="Picture 5" descr="KJV Study.bmp"/>
          <p:cNvPicPr>
            <a:picLocks noChangeAspect="1"/>
          </p:cNvPicPr>
          <p:nvPr/>
        </p:nvPicPr>
        <p:blipFill>
          <a:blip r:embed="rId5"/>
          <a:stretch>
            <a:fillRect/>
          </a:stretch>
        </p:blipFill>
        <p:spPr>
          <a:xfrm>
            <a:off x="337674" y="3185160"/>
            <a:ext cx="2307744" cy="3291840"/>
          </a:xfrm>
          <a:prstGeom prst="rect">
            <a:avLst/>
          </a:prstGeom>
          <a:ln>
            <a:noFill/>
          </a:ln>
          <a:effectLst>
            <a:outerShdw blurRad="190500" algn="tl" rotWithShape="0">
              <a:srgbClr val="000000">
                <a:alpha val="70000"/>
              </a:srgbClr>
            </a:outerShdw>
          </a:effectLst>
        </p:spPr>
      </p:pic>
    </p:spTree>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23</a:t>
            </a:r>
            <a:endParaRPr lang="en-CA" dirty="0"/>
          </a:p>
        </p:txBody>
      </p:sp>
      <p:sp>
        <p:nvSpPr>
          <p:cNvPr id="3" name="Text Placeholder 2"/>
          <p:cNvSpPr>
            <a:spLocks noGrp="1"/>
          </p:cNvSpPr>
          <p:nvPr>
            <p:ph type="body" idx="1"/>
          </p:nvPr>
        </p:nvSpPr>
        <p:spPr/>
        <p:txBody>
          <a:bodyPr/>
          <a:lstStyle/>
          <a:p>
            <a:r>
              <a:rPr lang="en-US" dirty="0" smtClean="0"/>
              <a:t>New International Version</a:t>
            </a:r>
            <a:endParaRPr lang="en-CA" dirty="0"/>
          </a:p>
        </p:txBody>
      </p:sp>
      <p:sp>
        <p:nvSpPr>
          <p:cNvPr id="4" name="Text Placeholder 3"/>
          <p:cNvSpPr>
            <a:spLocks noGrp="1"/>
          </p:cNvSpPr>
          <p:nvPr>
            <p:ph type="body" sz="half" idx="3"/>
          </p:nvPr>
        </p:nvSpPr>
        <p:spPr/>
        <p:txBody>
          <a:bodyPr/>
          <a:lstStyle/>
          <a:p>
            <a:r>
              <a:rPr lang="en-US" dirty="0" smtClean="0"/>
              <a:t>Living Bible</a:t>
            </a:r>
            <a:endParaRPr lang="en-CA" dirty="0"/>
          </a:p>
        </p:txBody>
      </p:sp>
      <p:sp>
        <p:nvSpPr>
          <p:cNvPr id="5" name="Content Placeholder 4"/>
          <p:cNvSpPr>
            <a:spLocks noGrp="1"/>
          </p:cNvSpPr>
          <p:nvPr>
            <p:ph sz="quarter" idx="2"/>
          </p:nvPr>
        </p:nvSpPr>
        <p:spPr/>
        <p:txBody>
          <a:bodyPr/>
          <a:lstStyle/>
          <a:p>
            <a:pPr marL="230188" indent="-161925">
              <a:buNone/>
            </a:pPr>
            <a:r>
              <a:rPr lang="en-US" baseline="30000" dirty="0" smtClean="0"/>
              <a:t>1</a:t>
            </a:r>
            <a:r>
              <a:rPr lang="en-US" dirty="0" smtClean="0"/>
              <a:t> The LORD is my shepherd,     I shall not be in want.  </a:t>
            </a:r>
          </a:p>
          <a:p>
            <a:pPr marL="230188" indent="-161925">
              <a:buNone/>
            </a:pPr>
            <a:endParaRPr lang="en-US" baseline="30000" dirty="0" smtClean="0"/>
          </a:p>
          <a:p>
            <a:pPr marL="230188" indent="-161925">
              <a:buNone/>
            </a:pPr>
            <a:r>
              <a:rPr lang="en-US" baseline="30000" dirty="0" smtClean="0"/>
              <a:t>2</a:t>
            </a:r>
            <a:r>
              <a:rPr lang="en-US" dirty="0" smtClean="0"/>
              <a:t> He makes me lie down in green pastures, he leads me beside quiet waters, </a:t>
            </a:r>
          </a:p>
          <a:p>
            <a:pPr marL="230188" indent="-161925">
              <a:buNone/>
            </a:pPr>
            <a:r>
              <a:rPr lang="en-US" dirty="0" smtClean="0"/>
              <a:t> </a:t>
            </a:r>
            <a:r>
              <a:rPr lang="en-US" baseline="30000" dirty="0" smtClean="0"/>
              <a:t>3</a:t>
            </a:r>
            <a:r>
              <a:rPr lang="en-US" dirty="0" smtClean="0"/>
              <a:t> he restores my soul. He guides me in paths of righteousness for his name's sake.</a:t>
            </a:r>
          </a:p>
        </p:txBody>
      </p:sp>
      <p:sp>
        <p:nvSpPr>
          <p:cNvPr id="6" name="Content Placeholder 5"/>
          <p:cNvSpPr>
            <a:spLocks noGrp="1"/>
          </p:cNvSpPr>
          <p:nvPr>
            <p:ph sz="quarter" idx="4"/>
          </p:nvPr>
        </p:nvSpPr>
        <p:spPr/>
        <p:txBody>
          <a:bodyPr>
            <a:normAutofit/>
          </a:bodyPr>
          <a:lstStyle/>
          <a:p>
            <a:pPr marL="231775" indent="-231775">
              <a:buNone/>
            </a:pPr>
            <a:r>
              <a:rPr lang="en-US" baseline="30000" dirty="0" smtClean="0"/>
              <a:t>1 </a:t>
            </a:r>
            <a:r>
              <a:rPr lang="en-US" dirty="0" smtClean="0"/>
              <a:t>Because the Lord is my Shepherd, I have everything I need! </a:t>
            </a:r>
          </a:p>
          <a:p>
            <a:pPr marL="231775" indent="-231775">
              <a:buNone/>
            </a:pPr>
            <a:r>
              <a:rPr lang="en-US" baseline="30000" dirty="0" smtClean="0"/>
              <a:t>2 </a:t>
            </a:r>
            <a:r>
              <a:rPr lang="en-US" dirty="0" smtClean="0"/>
              <a:t>He lets me rest in the meadow grass and leads me beside the quiet streams. </a:t>
            </a:r>
          </a:p>
          <a:p>
            <a:pPr marL="231775" indent="-231775">
              <a:buNone/>
            </a:pPr>
            <a:r>
              <a:rPr lang="en-US" baseline="30000" dirty="0" smtClean="0"/>
              <a:t>3 </a:t>
            </a:r>
            <a:r>
              <a:rPr lang="en-US" dirty="0" smtClean="0"/>
              <a:t>He restores my failing health. He helps me do what </a:t>
            </a:r>
            <a:r>
              <a:rPr lang="en-US" dirty="0" err="1" smtClean="0"/>
              <a:t>honours</a:t>
            </a:r>
            <a:r>
              <a:rPr lang="en-US" dirty="0" smtClean="0"/>
              <a:t> him the most.</a:t>
            </a:r>
          </a:p>
          <a:p>
            <a:pPr>
              <a:buNone/>
            </a:pPr>
            <a:endParaRPr lang="en-CA" dirty="0"/>
          </a:p>
        </p:txBody>
      </p:sp>
    </p:spTree>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Session 4</a:t>
            </a:r>
            <a:endParaRPr lang="en-CA" dirty="0"/>
          </a:p>
        </p:txBody>
      </p:sp>
      <p:sp>
        <p:nvSpPr>
          <p:cNvPr id="3" name="Title 2"/>
          <p:cNvSpPr>
            <a:spLocks noGrp="1"/>
          </p:cNvSpPr>
          <p:nvPr>
            <p:ph type="title"/>
          </p:nvPr>
        </p:nvSpPr>
        <p:spPr/>
        <p:txBody>
          <a:bodyPr/>
          <a:lstStyle/>
          <a:p>
            <a:r>
              <a:rPr smtClean="0"/>
              <a:t>Bible Prophecy</a:t>
            </a:r>
            <a:endParaRPr lang="en-CA" dirty="0"/>
          </a:p>
        </p:txBody>
      </p:sp>
    </p:spTree>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ostradamus.jpg"/>
          <p:cNvPicPr>
            <a:picLocks noChangeAspect="1"/>
          </p:cNvPicPr>
          <p:nvPr/>
        </p:nvPicPr>
        <p:blipFill>
          <a:blip r:embed="rId2"/>
          <a:srcRect l="1844" r="3166"/>
          <a:stretch>
            <a:fillRect/>
          </a:stretch>
        </p:blipFill>
        <p:spPr>
          <a:xfrm>
            <a:off x="6096000" y="1981200"/>
            <a:ext cx="2476500" cy="2971800"/>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lstStyle/>
          <a:p>
            <a:r>
              <a:rPr lang="en-US" dirty="0" smtClean="0"/>
              <a:t>Nostradamus</a:t>
            </a:r>
            <a:endParaRPr lang="en-CA" dirty="0"/>
          </a:p>
        </p:txBody>
      </p:sp>
      <p:sp>
        <p:nvSpPr>
          <p:cNvPr id="5" name="Content Placeholder 4"/>
          <p:cNvSpPr>
            <a:spLocks noGrp="1"/>
          </p:cNvSpPr>
          <p:nvPr>
            <p:ph idx="1"/>
          </p:nvPr>
        </p:nvSpPr>
        <p:spPr>
          <a:xfrm>
            <a:off x="457200" y="1783560"/>
            <a:ext cx="5181600" cy="4572000"/>
          </a:xfrm>
        </p:spPr>
        <p:txBody>
          <a:bodyPr/>
          <a:lstStyle/>
          <a:p>
            <a:pPr>
              <a:buNone/>
            </a:pPr>
            <a:r>
              <a:rPr lang="en-US" sz="3200" dirty="0" smtClean="0"/>
              <a:t>The year 1999 seven months.</a:t>
            </a:r>
          </a:p>
          <a:p>
            <a:pPr>
              <a:buNone/>
            </a:pPr>
            <a:r>
              <a:rPr lang="en-US" sz="3200" dirty="0" smtClean="0"/>
              <a:t>From the sky will come the great King of Terror.</a:t>
            </a:r>
          </a:p>
          <a:p>
            <a:pPr>
              <a:buNone/>
            </a:pPr>
            <a:r>
              <a:rPr lang="en-US" sz="3200" dirty="0" smtClean="0"/>
              <a:t>To resuscitate the great king of the Mongols.</a:t>
            </a:r>
          </a:p>
          <a:p>
            <a:pPr>
              <a:buNone/>
            </a:pPr>
            <a:r>
              <a:rPr lang="en-US" sz="3200" dirty="0" smtClean="0"/>
              <a:t>Before and after Mars reigns by good luck.</a:t>
            </a:r>
            <a:endParaRPr lang="en-US" sz="3200" dirty="0"/>
          </a:p>
        </p:txBody>
      </p:sp>
    </p:spTree>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Peter 1:21</a:t>
            </a:r>
            <a:endParaRPr lang="en-US" dirty="0"/>
          </a:p>
        </p:txBody>
      </p:sp>
      <p:sp>
        <p:nvSpPr>
          <p:cNvPr id="3" name="Content Placeholder 2"/>
          <p:cNvSpPr>
            <a:spLocks noGrp="1"/>
          </p:cNvSpPr>
          <p:nvPr>
            <p:ph idx="1"/>
          </p:nvPr>
        </p:nvSpPr>
        <p:spPr/>
        <p:txBody>
          <a:bodyPr>
            <a:normAutofit/>
          </a:bodyPr>
          <a:lstStyle/>
          <a:p>
            <a:pPr marL="230188" indent="-161925">
              <a:buNone/>
            </a:pPr>
            <a:r>
              <a:rPr lang="en-US" sz="4400" dirty="0" smtClean="0"/>
              <a:t>“For prophecy never had its origin in the will of man, but men spoke from God as they were carried along by the Holy Spirit.”</a:t>
            </a:r>
            <a:endParaRPr lang="en-US" sz="4400" dirty="0"/>
          </a:p>
        </p:txBody>
      </p:sp>
    </p:spTree>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Peter 3:11-12</a:t>
            </a:r>
            <a:endParaRPr lang="en-CA" dirty="0"/>
          </a:p>
        </p:txBody>
      </p:sp>
      <p:sp>
        <p:nvSpPr>
          <p:cNvPr id="3" name="Content Placeholder 2"/>
          <p:cNvSpPr>
            <a:spLocks noGrp="1"/>
          </p:cNvSpPr>
          <p:nvPr>
            <p:ph idx="1"/>
          </p:nvPr>
        </p:nvSpPr>
        <p:spPr/>
        <p:txBody>
          <a:bodyPr>
            <a:normAutofit/>
          </a:bodyPr>
          <a:lstStyle/>
          <a:p>
            <a:pPr marL="282575" indent="-282575">
              <a:buNone/>
            </a:pPr>
            <a:r>
              <a:rPr lang="en-US" sz="4000" baseline="30000" dirty="0" smtClean="0"/>
              <a:t>11 </a:t>
            </a:r>
            <a:r>
              <a:rPr lang="en-US" sz="4000" dirty="0" smtClean="0"/>
              <a:t>Since everything will be destroyed in this way, what kind of people ought you to be? You ought to live holy and godly lives </a:t>
            </a:r>
          </a:p>
          <a:p>
            <a:pPr marL="282575" indent="-282575">
              <a:buNone/>
            </a:pPr>
            <a:r>
              <a:rPr lang="en-US" sz="4000" baseline="30000" dirty="0" smtClean="0"/>
              <a:t>12 </a:t>
            </a:r>
            <a:r>
              <a:rPr lang="en-US" sz="4000" dirty="0" smtClean="0"/>
              <a:t>as you look forward to the day of God and speed its coming…</a:t>
            </a:r>
            <a:endParaRPr lang="en-CA" sz="4000" dirty="0"/>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Deuteronomy 13:1-3</a:t>
            </a:r>
            <a:endParaRPr lang="en-CA" dirty="0"/>
          </a:p>
        </p:txBody>
      </p:sp>
      <p:sp>
        <p:nvSpPr>
          <p:cNvPr id="3" name="Content Placeholder 2"/>
          <p:cNvSpPr>
            <a:spLocks noGrp="1"/>
          </p:cNvSpPr>
          <p:nvPr>
            <p:ph idx="1"/>
          </p:nvPr>
        </p:nvSpPr>
        <p:spPr/>
        <p:txBody>
          <a:bodyPr>
            <a:normAutofit fontScale="92500"/>
          </a:bodyPr>
          <a:lstStyle/>
          <a:p>
            <a:pPr marL="166688" indent="-166688">
              <a:buNone/>
            </a:pPr>
            <a:r>
              <a:rPr lang="en-US" baseline="30000" dirty="0" smtClean="0"/>
              <a:t> 1 </a:t>
            </a:r>
            <a:r>
              <a:rPr lang="en-US" dirty="0" smtClean="0"/>
              <a:t>If a prophet, or one who foretells by dreams, appears among you and announces to you a miraculous sign or wonder, </a:t>
            </a:r>
          </a:p>
          <a:p>
            <a:pPr marL="166688" indent="-166688">
              <a:buNone/>
            </a:pPr>
            <a:r>
              <a:rPr lang="en-US" baseline="30000" dirty="0" smtClean="0"/>
              <a:t>2 </a:t>
            </a:r>
            <a:r>
              <a:rPr lang="en-US" dirty="0" smtClean="0"/>
              <a:t>and if the sign or wonder of which he has spoken takes place, and he says, "Let us follow other gods" (gods you have not known) "and let us worship them," </a:t>
            </a:r>
          </a:p>
          <a:p>
            <a:pPr marL="166688" indent="-166688">
              <a:buNone/>
            </a:pPr>
            <a:r>
              <a:rPr lang="en-US" baseline="30000" dirty="0" smtClean="0"/>
              <a:t>3 </a:t>
            </a:r>
            <a:r>
              <a:rPr lang="en-US" dirty="0" smtClean="0"/>
              <a:t>you must not listen to the words of that prophet or dreamer. The LORD your God is testing you to find out whether you love him with all your heart and with all your soul.</a:t>
            </a:r>
            <a:endParaRPr lang="en-CA" dirty="0"/>
          </a:p>
        </p:txBody>
      </p:sp>
    </p:spTree>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Isaiah 8:19-20</a:t>
            </a:r>
            <a:endParaRPr lang="en-CA" dirty="0"/>
          </a:p>
        </p:txBody>
      </p:sp>
      <p:sp>
        <p:nvSpPr>
          <p:cNvPr id="3" name="Content Placeholder 2"/>
          <p:cNvSpPr>
            <a:spLocks noGrp="1"/>
          </p:cNvSpPr>
          <p:nvPr>
            <p:ph idx="1"/>
          </p:nvPr>
        </p:nvSpPr>
        <p:spPr/>
        <p:txBody>
          <a:bodyPr>
            <a:normAutofit/>
          </a:bodyPr>
          <a:lstStyle/>
          <a:p>
            <a:pPr>
              <a:buNone/>
            </a:pPr>
            <a:r>
              <a:rPr lang="en-US" sz="3600" baseline="30000" dirty="0" smtClean="0"/>
              <a:t>19 </a:t>
            </a:r>
            <a:r>
              <a:rPr lang="en-US" sz="3600" dirty="0" smtClean="0"/>
              <a:t>When men tell you to consult mediums and </a:t>
            </a:r>
            <a:r>
              <a:rPr lang="en-US" sz="3600" dirty="0" err="1" smtClean="0"/>
              <a:t>spiritists</a:t>
            </a:r>
            <a:r>
              <a:rPr lang="en-US" sz="3600" dirty="0" smtClean="0"/>
              <a:t>, who whisper and mutter, should not a people inquire of their God? Why consult the dead on behalf of the living? </a:t>
            </a:r>
          </a:p>
          <a:p>
            <a:pPr>
              <a:buNone/>
            </a:pPr>
            <a:r>
              <a:rPr lang="en-US" sz="3600" baseline="30000" dirty="0" smtClean="0"/>
              <a:t>20 </a:t>
            </a:r>
            <a:r>
              <a:rPr lang="en-US" sz="3600" dirty="0" smtClean="0"/>
              <a:t>To the law and to the testimony! If they do not speak according to this word, they have no light of dawn.</a:t>
            </a:r>
            <a:endParaRPr lang="en-CA" sz="3600" dirty="0"/>
          </a:p>
        </p:txBody>
      </p:sp>
    </p:spTree>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Deuteronomy 18:21-22</a:t>
            </a:r>
            <a:endParaRPr lang="en-CA" dirty="0"/>
          </a:p>
        </p:txBody>
      </p:sp>
      <p:sp>
        <p:nvSpPr>
          <p:cNvPr id="3" name="Content Placeholder 2"/>
          <p:cNvSpPr>
            <a:spLocks noGrp="1"/>
          </p:cNvSpPr>
          <p:nvPr>
            <p:ph idx="1"/>
          </p:nvPr>
        </p:nvSpPr>
        <p:spPr/>
        <p:txBody>
          <a:bodyPr>
            <a:noAutofit/>
          </a:bodyPr>
          <a:lstStyle/>
          <a:p>
            <a:pPr>
              <a:buNone/>
            </a:pPr>
            <a:r>
              <a:rPr lang="en-US" sz="3200" baseline="30000" dirty="0" smtClean="0"/>
              <a:t>21 </a:t>
            </a:r>
            <a:r>
              <a:rPr lang="en-US" sz="3200" dirty="0" smtClean="0"/>
              <a:t>You may say to yourselves, "How can we know when a message has not been spoken by the LORD ?" </a:t>
            </a:r>
          </a:p>
          <a:p>
            <a:pPr>
              <a:buNone/>
            </a:pPr>
            <a:r>
              <a:rPr lang="en-US" sz="3200" baseline="30000" dirty="0" smtClean="0"/>
              <a:t>22 </a:t>
            </a:r>
            <a:r>
              <a:rPr lang="en-US" sz="3200" dirty="0" smtClean="0"/>
              <a:t>If what a prophet proclaims in the name of the LORD does not take place or come true, that is a message the LORD has not spoken. That prophet has spoken presumptuously. Do not be afraid of him.</a:t>
            </a:r>
            <a:endParaRPr lang="en-CA" sz="3200" dirty="0"/>
          </a:p>
        </p:txBody>
      </p:sp>
    </p:spTree>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ones.jpg"/>
          <p:cNvPicPr>
            <a:picLocks noChangeAspect="1"/>
          </p:cNvPicPr>
          <p:nvPr/>
        </p:nvPicPr>
        <p:blipFill>
          <a:blip r:embed="rId2"/>
          <a:stretch>
            <a:fillRect/>
          </a:stretch>
        </p:blipFill>
        <p:spPr>
          <a:xfrm>
            <a:off x="530484" y="1447800"/>
            <a:ext cx="8083032" cy="4648200"/>
          </a:xfrm>
          <a:prstGeom prst="rect">
            <a:avLst/>
          </a:prstGeom>
          <a:ln>
            <a:noFill/>
          </a:ln>
          <a:effectLst>
            <a:outerShdw blurRad="190500" algn="tl" rotWithShape="0">
              <a:srgbClr val="000000">
                <a:alpha val="70000"/>
              </a:srgbClr>
            </a:outerShdw>
          </a:effectLst>
        </p:spPr>
      </p:pic>
      <p:sp>
        <p:nvSpPr>
          <p:cNvPr id="3" name="Title 2"/>
          <p:cNvSpPr>
            <a:spLocks noGrp="1"/>
          </p:cNvSpPr>
          <p:nvPr>
            <p:ph type="title"/>
          </p:nvPr>
        </p:nvSpPr>
        <p:spPr/>
        <p:txBody>
          <a:bodyPr/>
          <a:lstStyle/>
          <a:p>
            <a:r>
              <a:rPr lang="en-US" dirty="0" smtClean="0"/>
              <a:t>Ezekiel 37</a:t>
            </a:r>
            <a:endParaRPr lang="en-CA" dirty="0"/>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0800" y="2895600"/>
            <a:ext cx="3962400" cy="923330"/>
          </a:xfrm>
          <a:prstGeom prst="rect">
            <a:avLst/>
          </a:prstGeom>
          <a:noFill/>
        </p:spPr>
        <p:txBody>
          <a:bodyPr wrap="square" rtlCol="0">
            <a:spAutoFit/>
          </a:bodyPr>
          <a:lstStyle/>
          <a:p>
            <a:pPr algn="ctr"/>
            <a:r>
              <a:rPr lang="en-US" sz="5400" b="1" dirty="0" smtClean="0"/>
              <a:t>Relax</a:t>
            </a:r>
            <a:endParaRPr lang="en-CA" sz="5400" b="1" dirty="0"/>
          </a:p>
        </p:txBody>
      </p:sp>
    </p:spTree>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Ezekiel 37</a:t>
            </a:r>
            <a:endParaRPr lang="en-CA" dirty="0"/>
          </a:p>
        </p:txBody>
      </p:sp>
      <p:graphicFrame>
        <p:nvGraphicFramePr>
          <p:cNvPr id="4" name="Content Placeholder 3"/>
          <p:cNvGraphicFramePr>
            <a:graphicFrameLocks noGrp="1"/>
          </p:cNvGraphicFramePr>
          <p:nvPr>
            <p:ph idx="1"/>
          </p:nvPr>
        </p:nvGraphicFramePr>
        <p:xfrm>
          <a:off x="457200" y="1784350"/>
          <a:ext cx="8229600" cy="2895600"/>
        </p:xfrm>
        <a:graphic>
          <a:graphicData uri="http://schemas.openxmlformats.org/drawingml/2006/table">
            <a:tbl>
              <a:tblPr firstRow="1">
                <a:effectLst>
                  <a:outerShdw blurRad="50800" dist="38100" dir="2700000" algn="tl" rotWithShape="0">
                    <a:prstClr val="black">
                      <a:alpha val="40000"/>
                    </a:prstClr>
                  </a:outerShdw>
                </a:effectLst>
                <a:tableStyleId>{073A0DAA-6AF3-43AB-8588-CEC1D06C72B9}</a:tableStyleId>
              </a:tblPr>
              <a:tblGrid>
                <a:gridCol w="4114800"/>
                <a:gridCol w="4114800"/>
              </a:tblGrid>
              <a:tr h="370840">
                <a:tc>
                  <a:txBody>
                    <a:bodyPr/>
                    <a:lstStyle/>
                    <a:p>
                      <a:r>
                        <a:rPr lang="en-US" sz="3200" dirty="0" smtClean="0"/>
                        <a:t>Vision</a:t>
                      </a:r>
                      <a:endParaRPr lang="en-CA" sz="3200" dirty="0"/>
                    </a:p>
                  </a:txBody>
                  <a:tcPr/>
                </a:tc>
                <a:tc>
                  <a:txBody>
                    <a:bodyPr/>
                    <a:lstStyle/>
                    <a:p>
                      <a:r>
                        <a:rPr lang="en-US" sz="3200" dirty="0" smtClean="0"/>
                        <a:t>Meaning</a:t>
                      </a:r>
                      <a:endParaRPr lang="en-CA" sz="3200" dirty="0"/>
                    </a:p>
                  </a:txBody>
                  <a:tcPr/>
                </a:tc>
              </a:tr>
              <a:tr h="370840">
                <a:tc>
                  <a:txBody>
                    <a:bodyPr/>
                    <a:lstStyle/>
                    <a:p>
                      <a:r>
                        <a:rPr lang="en-US" sz="3200" dirty="0" smtClean="0"/>
                        <a:t>Bones</a:t>
                      </a:r>
                      <a:endParaRPr lang="en-CA" sz="3200" dirty="0"/>
                    </a:p>
                  </a:txBody>
                  <a:tcPr/>
                </a:tc>
                <a:tc>
                  <a:txBody>
                    <a:bodyPr/>
                    <a:lstStyle/>
                    <a:p>
                      <a:r>
                        <a:rPr lang="en-US" sz="3200" dirty="0" smtClean="0"/>
                        <a:t>House of Israel</a:t>
                      </a:r>
                      <a:endParaRPr lang="en-CA" sz="3200" dirty="0"/>
                    </a:p>
                  </a:txBody>
                  <a:tcPr/>
                </a:tc>
              </a:tr>
              <a:tr h="370840">
                <a:tc>
                  <a:txBody>
                    <a:bodyPr/>
                    <a:lstStyle/>
                    <a:p>
                      <a:r>
                        <a:rPr lang="en-US" sz="3200" dirty="0" smtClean="0"/>
                        <a:t>Dried bones</a:t>
                      </a:r>
                      <a:endParaRPr lang="en-CA" sz="3200" dirty="0"/>
                    </a:p>
                  </a:txBody>
                  <a:tcPr/>
                </a:tc>
                <a:tc>
                  <a:txBody>
                    <a:bodyPr/>
                    <a:lstStyle/>
                    <a:p>
                      <a:r>
                        <a:rPr lang="en-US" sz="3200" dirty="0" smtClean="0"/>
                        <a:t>Hope gone, cut off</a:t>
                      </a:r>
                      <a:endParaRPr lang="en-CA" sz="3200" dirty="0"/>
                    </a:p>
                  </a:txBody>
                  <a:tcPr/>
                </a:tc>
              </a:tr>
              <a:tr h="370840">
                <a:tc>
                  <a:txBody>
                    <a:bodyPr/>
                    <a:lstStyle/>
                    <a:p>
                      <a:r>
                        <a:rPr lang="en-US" sz="3200" dirty="0" smtClean="0"/>
                        <a:t>Bones come together</a:t>
                      </a:r>
                      <a:endParaRPr lang="en-CA" sz="3200" dirty="0"/>
                    </a:p>
                  </a:txBody>
                  <a:tcPr/>
                </a:tc>
                <a:tc>
                  <a:txBody>
                    <a:bodyPr/>
                    <a:lstStyle/>
                    <a:p>
                      <a:r>
                        <a:rPr lang="en-US" sz="3200" dirty="0" smtClean="0"/>
                        <a:t>People back in land</a:t>
                      </a:r>
                      <a:endParaRPr lang="en-CA" sz="3200" dirty="0"/>
                    </a:p>
                  </a:txBody>
                  <a:tcPr/>
                </a:tc>
              </a:tr>
              <a:tr h="370840">
                <a:tc>
                  <a:txBody>
                    <a:bodyPr/>
                    <a:lstStyle/>
                    <a:p>
                      <a:r>
                        <a:rPr lang="en-US" sz="3200" dirty="0" smtClean="0"/>
                        <a:t>Breath</a:t>
                      </a:r>
                      <a:r>
                        <a:rPr lang="en-US" sz="3200" baseline="0" dirty="0" smtClean="0"/>
                        <a:t> in bones</a:t>
                      </a:r>
                      <a:endParaRPr lang="en-CA" sz="3200" dirty="0"/>
                    </a:p>
                  </a:txBody>
                  <a:tcPr/>
                </a:tc>
                <a:tc>
                  <a:txBody>
                    <a:bodyPr/>
                    <a:lstStyle/>
                    <a:p>
                      <a:r>
                        <a:rPr lang="en-US" sz="3200" dirty="0" smtClean="0"/>
                        <a:t>God’s spirit in people</a:t>
                      </a:r>
                      <a:endParaRPr lang="en-CA" sz="3200" dirty="0"/>
                    </a:p>
                  </a:txBody>
                  <a:tcPr/>
                </a:tc>
              </a:tr>
            </a:tbl>
          </a:graphicData>
        </a:graphic>
      </p:graphicFrame>
    </p:spTree>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Daniel 2</a:t>
            </a:r>
            <a:endParaRPr lang="en-CA" dirty="0"/>
          </a:p>
        </p:txBody>
      </p:sp>
      <p:pic>
        <p:nvPicPr>
          <p:cNvPr id="4" name="Picture 71" descr="Dan2"/>
          <p:cNvPicPr>
            <a:picLocks noChangeAspect="1" noChangeArrowheads="1"/>
          </p:cNvPicPr>
          <p:nvPr/>
        </p:nvPicPr>
        <p:blipFill>
          <a:blip r:embed="rId2">
            <a:clrChange>
              <a:clrFrom>
                <a:srgbClr val="FE0000"/>
              </a:clrFrom>
              <a:clrTo>
                <a:srgbClr val="FE0000">
                  <a:alpha val="0"/>
                </a:srgbClr>
              </a:clrTo>
            </a:clrChange>
          </a:blip>
          <a:srcRect/>
          <a:stretch>
            <a:fillRect/>
          </a:stretch>
        </p:blipFill>
        <p:spPr>
          <a:xfrm>
            <a:off x="609600" y="1295400"/>
            <a:ext cx="1738313" cy="5562600"/>
          </a:xfrm>
          <a:prstGeom prst="rect">
            <a:avLst/>
          </a:prstGeom>
          <a:noFill/>
          <a:ln/>
        </p:spPr>
      </p:pic>
      <p:graphicFrame>
        <p:nvGraphicFramePr>
          <p:cNvPr id="13" name="Group 55"/>
          <p:cNvGraphicFramePr>
            <a:graphicFrameLocks/>
          </p:cNvGraphicFramePr>
          <p:nvPr/>
        </p:nvGraphicFramePr>
        <p:xfrm>
          <a:off x="2438400" y="1752600"/>
          <a:ext cx="6553200" cy="4572000"/>
        </p:xfrm>
        <a:graphic>
          <a:graphicData uri="http://schemas.openxmlformats.org/drawingml/2006/table">
            <a:tbl>
              <a:tblPr/>
              <a:tblGrid>
                <a:gridCol w="1223963"/>
                <a:gridCol w="2520950"/>
                <a:gridCol w="2808287"/>
              </a:tblGrid>
              <a:tr h="838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34" charset="0"/>
                        </a:rPr>
                        <a:t>V. 38</a:t>
                      </a:r>
                    </a:p>
                  </a:txBody>
                  <a:tcP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34" charset="0"/>
                        </a:rPr>
                        <a:t>Gold Head</a:t>
                      </a:r>
                    </a:p>
                  </a:txBody>
                  <a:tcPr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ahoma" pitchFamily="34" charset="0"/>
                        </a:rPr>
                        <a:t>Babylon</a:t>
                      </a:r>
                    </a:p>
                  </a:txBody>
                  <a:tcPr horzOverflow="overflow">
                    <a:lnL>
                      <a:noFill/>
                    </a:lnL>
                    <a:lnR cap="flat">
                      <a:noFill/>
                    </a:lnR>
                    <a:lnT cap="flat">
                      <a:noFill/>
                    </a:lnT>
                    <a:lnB>
                      <a:noFill/>
                    </a:lnB>
                    <a:lnTlToBr>
                      <a:noFill/>
                    </a:lnTlToBr>
                    <a:lnBlToTr>
                      <a:noFill/>
                    </a:lnBlToTr>
                    <a:noFill/>
                  </a:tcPr>
                </a:tc>
              </a:tr>
              <a:tr h="990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ahoma" pitchFamily="34" charset="0"/>
                        </a:rPr>
                        <a:t>V. 39</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34" charset="0"/>
                        </a:rPr>
                        <a:t>Silver Breast</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ahoma" pitchFamily="34" charset="0"/>
                        </a:rPr>
                        <a:t>Medo-Persia</a:t>
                      </a:r>
                    </a:p>
                  </a:txBody>
                  <a:tcPr horzOverflow="overflow">
                    <a:lnL>
                      <a:noFill/>
                    </a:lnL>
                    <a:lnR cap="flat">
                      <a:noFill/>
                    </a:lnR>
                    <a:lnT>
                      <a:noFill/>
                    </a:lnT>
                    <a:lnB>
                      <a:noFill/>
                    </a:lnB>
                    <a:lnTlToBr>
                      <a:noFill/>
                    </a:lnTlToBr>
                    <a:lnBlToTr>
                      <a:noFill/>
                    </a:lnBlToTr>
                    <a:noFill/>
                  </a:tcPr>
                </a:tc>
              </a:tr>
              <a:tr h="1371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ahoma" pitchFamily="34" charset="0"/>
                        </a:rPr>
                        <a:t>V. 39</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ahoma" pitchFamily="34" charset="0"/>
                        </a:rPr>
                        <a:t>Brass Thighs</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ahoma" pitchFamily="34" charset="0"/>
                        </a:rPr>
                        <a:t>Greece</a:t>
                      </a:r>
                    </a:p>
                  </a:txBody>
                  <a:tcPr horzOverflow="overflow">
                    <a:lnL>
                      <a:noFill/>
                    </a:lnL>
                    <a:lnR cap="flat">
                      <a:noFill/>
                    </a:lnR>
                    <a:lnT>
                      <a:noFill/>
                    </a:lnT>
                    <a:lnB>
                      <a:noFill/>
                    </a:lnB>
                    <a:lnTlToBr>
                      <a:noFill/>
                    </a:lnTlToBr>
                    <a:lnBlToTr>
                      <a:noFill/>
                    </a:lnBlToTr>
                    <a:noFill/>
                  </a:tcPr>
                </a:tc>
              </a:tr>
              <a:tr h="1371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ahoma" pitchFamily="34" charset="0"/>
                        </a:rPr>
                        <a:t>V. 40</a:t>
                      </a: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34" charset="0"/>
                        </a:rPr>
                        <a:t>Iron Legs</a:t>
                      </a: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34" charset="0"/>
                        </a:rPr>
                        <a:t>Rome</a:t>
                      </a:r>
                    </a:p>
                  </a:txBody>
                  <a:tcPr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Daniel 2:35</a:t>
            </a:r>
            <a:endParaRPr lang="en-CA" dirty="0"/>
          </a:p>
        </p:txBody>
      </p:sp>
      <p:pic>
        <p:nvPicPr>
          <p:cNvPr id="4" name="Picture 71" descr="Dan2"/>
          <p:cNvPicPr>
            <a:picLocks noChangeAspect="1" noChangeArrowheads="1"/>
          </p:cNvPicPr>
          <p:nvPr/>
        </p:nvPicPr>
        <p:blipFill>
          <a:blip r:embed="rId2">
            <a:clrChange>
              <a:clrFrom>
                <a:srgbClr val="FE0000"/>
              </a:clrFrom>
              <a:clrTo>
                <a:srgbClr val="FE0000">
                  <a:alpha val="0"/>
                </a:srgbClr>
              </a:clrTo>
            </a:clrChange>
          </a:blip>
          <a:srcRect/>
          <a:stretch>
            <a:fillRect/>
          </a:stretch>
        </p:blipFill>
        <p:spPr>
          <a:xfrm>
            <a:off x="609600" y="1295400"/>
            <a:ext cx="1738313" cy="5562600"/>
          </a:xfrm>
          <a:prstGeom prst="rect">
            <a:avLst/>
          </a:prstGeom>
          <a:noFill/>
          <a:ln/>
          <a:effectLst/>
        </p:spPr>
      </p:pic>
      <p:sp>
        <p:nvSpPr>
          <p:cNvPr id="7" name="Rectangle 6"/>
          <p:cNvSpPr/>
          <p:nvPr/>
        </p:nvSpPr>
        <p:spPr>
          <a:xfrm>
            <a:off x="2438400" y="1447800"/>
            <a:ext cx="6248400" cy="5016758"/>
          </a:xfrm>
          <a:prstGeom prst="rect">
            <a:avLst/>
          </a:prstGeom>
        </p:spPr>
        <p:txBody>
          <a:bodyPr wrap="square">
            <a:spAutoFit/>
          </a:bodyPr>
          <a:lstStyle/>
          <a:p>
            <a:pPr marL="166688" indent="-166688"/>
            <a:r>
              <a:rPr lang="en-US" sz="3200" dirty="0" smtClean="0"/>
              <a:t>“Then the iron, the clay, the bronze, the silver and the gold were broken to pieces at the same time and became like chaff on a threshing floor in the summer.  The wind swept them away without leaving a trace.  But the rock that struck the statue became a huge   	mountain and filled the </a:t>
            </a:r>
          </a:p>
          <a:p>
            <a:pPr marL="166688" indent="-166688"/>
            <a:r>
              <a:rPr lang="en-US" sz="3200" dirty="0" smtClean="0"/>
              <a:t>	        whole  earth.”</a:t>
            </a:r>
            <a:endParaRPr lang="en-CA" sz="3200" dirty="0"/>
          </a:p>
        </p:txBody>
      </p:sp>
      <p:pic>
        <p:nvPicPr>
          <p:cNvPr id="6" name="Picture 5" descr="stone.png"/>
          <p:cNvPicPr>
            <a:picLocks noChangeAspect="1"/>
          </p:cNvPicPr>
          <p:nvPr/>
        </p:nvPicPr>
        <p:blipFill>
          <a:blip r:embed="rId3" cstate="print"/>
          <a:stretch>
            <a:fillRect/>
          </a:stretch>
        </p:blipFill>
        <p:spPr>
          <a:xfrm>
            <a:off x="2057400" y="5447943"/>
            <a:ext cx="1371600" cy="1029057"/>
          </a:xfrm>
          <a:prstGeom prst="rect">
            <a:avLst/>
          </a:prstGeom>
          <a:effectLst/>
        </p:spPr>
      </p:pic>
    </p:spTree>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Session 5</a:t>
            </a:r>
            <a:endParaRPr lang="en-CA" dirty="0"/>
          </a:p>
        </p:txBody>
      </p:sp>
      <p:sp>
        <p:nvSpPr>
          <p:cNvPr id="3" name="Title 2"/>
          <p:cNvSpPr>
            <a:spLocks noGrp="1"/>
          </p:cNvSpPr>
          <p:nvPr>
            <p:ph type="title"/>
          </p:nvPr>
        </p:nvSpPr>
        <p:spPr/>
        <p:txBody>
          <a:bodyPr/>
          <a:lstStyle/>
          <a:p>
            <a:r>
              <a:rPr smtClean="0"/>
              <a:t>Bible Readings Tips</a:t>
            </a:r>
            <a:endParaRPr lang="en-CA" dirty="0"/>
          </a:p>
        </p:txBody>
      </p:sp>
    </p:spTree>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Mark 12:13-17</a:t>
            </a:r>
            <a:endParaRPr lang="en-CA" dirty="0"/>
          </a:p>
        </p:txBody>
      </p:sp>
      <p:sp>
        <p:nvSpPr>
          <p:cNvPr id="16" name="Content Placeholder 15"/>
          <p:cNvSpPr>
            <a:spLocks noGrp="1"/>
          </p:cNvSpPr>
          <p:nvPr>
            <p:ph idx="1"/>
          </p:nvPr>
        </p:nvSpPr>
        <p:spPr/>
        <p:txBody>
          <a:bodyPr>
            <a:normAutofit/>
          </a:bodyPr>
          <a:lstStyle/>
          <a:p>
            <a:pPr marL="282575" lvl="0" indent="-214313">
              <a:buNone/>
            </a:pPr>
            <a:r>
              <a:rPr lang="en-US" sz="4400" dirty="0" smtClean="0"/>
              <a:t>“Is it lawful to give tribute to Caesar, or not?  Shall we give, or shall we not give?”</a:t>
            </a:r>
          </a:p>
        </p:txBody>
      </p:sp>
    </p:spTree>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enny.png"/>
          <p:cNvPicPr>
            <a:picLocks noChangeAspect="1"/>
          </p:cNvPicPr>
          <p:nvPr/>
        </p:nvPicPr>
        <p:blipFill>
          <a:blip r:embed="rId2"/>
          <a:srcRect l="9674" t="13444" r="10995" b="11652"/>
          <a:stretch>
            <a:fillRect/>
          </a:stretch>
        </p:blipFill>
        <p:spPr>
          <a:xfrm>
            <a:off x="5867400" y="3733800"/>
            <a:ext cx="3124200" cy="2971800"/>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p:txBody>
          <a:bodyPr/>
          <a:lstStyle/>
          <a:p>
            <a:r>
              <a:rPr lang="en-US" dirty="0" smtClean="0"/>
              <a:t>Listen for Bible Echoes</a:t>
            </a:r>
            <a:endParaRPr lang="en-CA" dirty="0"/>
          </a:p>
        </p:txBody>
      </p:sp>
      <p:sp>
        <p:nvSpPr>
          <p:cNvPr id="3" name="Content Placeholder 2"/>
          <p:cNvSpPr>
            <a:spLocks noGrp="1"/>
          </p:cNvSpPr>
          <p:nvPr>
            <p:ph idx="1"/>
          </p:nvPr>
        </p:nvSpPr>
        <p:spPr/>
        <p:txBody>
          <a:bodyPr>
            <a:normAutofit fontScale="92500" lnSpcReduction="20000"/>
          </a:bodyPr>
          <a:lstStyle/>
          <a:p>
            <a:pPr marL="115888" indent="-115888">
              <a:lnSpc>
                <a:spcPct val="120000"/>
              </a:lnSpc>
              <a:spcBef>
                <a:spcPts val="0"/>
              </a:spcBef>
              <a:buNone/>
            </a:pPr>
            <a:r>
              <a:rPr lang="en-US" dirty="0" smtClean="0"/>
              <a:t>“But he, knowing their hypocrisy, said unto them, Why tempt ye me? bring me a penny, that I may see it.  And they brought it. And he </a:t>
            </a:r>
            <a:r>
              <a:rPr lang="en-US" dirty="0" err="1" smtClean="0"/>
              <a:t>saith</a:t>
            </a:r>
            <a:r>
              <a:rPr lang="en-US" dirty="0" smtClean="0"/>
              <a:t> unto them, Whose is this image and superscription? And they said unto him, Caesar's.  </a:t>
            </a:r>
          </a:p>
          <a:p>
            <a:pPr marL="115888" indent="-47625">
              <a:lnSpc>
                <a:spcPct val="120000"/>
              </a:lnSpc>
              <a:spcBef>
                <a:spcPts val="0"/>
              </a:spcBef>
              <a:buNone/>
            </a:pPr>
            <a:r>
              <a:rPr lang="en-US" dirty="0" smtClean="0"/>
              <a:t>And Jesus answering said unto them, </a:t>
            </a:r>
          </a:p>
          <a:p>
            <a:pPr marL="115888" indent="-47625">
              <a:lnSpc>
                <a:spcPct val="120000"/>
              </a:lnSpc>
              <a:spcBef>
                <a:spcPts val="0"/>
              </a:spcBef>
              <a:buNone/>
            </a:pPr>
            <a:r>
              <a:rPr lang="en-US" dirty="0" smtClean="0"/>
              <a:t>Render to Caesar the things that </a:t>
            </a:r>
          </a:p>
          <a:p>
            <a:pPr marL="115888" indent="-47625">
              <a:lnSpc>
                <a:spcPct val="120000"/>
              </a:lnSpc>
              <a:spcBef>
                <a:spcPts val="0"/>
              </a:spcBef>
              <a:buNone/>
            </a:pPr>
            <a:r>
              <a:rPr lang="en-US" dirty="0" smtClean="0"/>
              <a:t>are Caesar's, and to God the things </a:t>
            </a:r>
          </a:p>
          <a:p>
            <a:pPr marL="115888" indent="-47625">
              <a:lnSpc>
                <a:spcPct val="120000"/>
              </a:lnSpc>
              <a:spcBef>
                <a:spcPts val="0"/>
              </a:spcBef>
              <a:buNone/>
            </a:pPr>
            <a:r>
              <a:rPr lang="en-US" dirty="0" smtClean="0"/>
              <a:t>that are God's.</a:t>
            </a:r>
          </a:p>
          <a:p>
            <a:pPr marL="115888" indent="-47625">
              <a:lnSpc>
                <a:spcPct val="120000"/>
              </a:lnSpc>
              <a:spcBef>
                <a:spcPts val="0"/>
              </a:spcBef>
              <a:buNone/>
            </a:pPr>
            <a:r>
              <a:rPr lang="en-US" dirty="0" smtClean="0"/>
              <a:t>And they </a:t>
            </a:r>
            <a:r>
              <a:rPr lang="en-US" dirty="0" err="1" smtClean="0"/>
              <a:t>marvelled</a:t>
            </a:r>
            <a:r>
              <a:rPr lang="en-US" dirty="0" smtClean="0"/>
              <a:t> at him.”</a:t>
            </a:r>
          </a:p>
        </p:txBody>
      </p:sp>
    </p:spTree>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Genesis 1:27</a:t>
            </a:r>
            <a:endParaRPr lang="en-CA" dirty="0"/>
          </a:p>
        </p:txBody>
      </p:sp>
      <p:sp>
        <p:nvSpPr>
          <p:cNvPr id="3" name="Content Placeholder 2"/>
          <p:cNvSpPr>
            <a:spLocks noGrp="1"/>
          </p:cNvSpPr>
          <p:nvPr>
            <p:ph idx="1"/>
          </p:nvPr>
        </p:nvSpPr>
        <p:spPr/>
        <p:txBody>
          <a:bodyPr>
            <a:normAutofit/>
          </a:bodyPr>
          <a:lstStyle/>
          <a:p>
            <a:pPr marL="0" indent="0">
              <a:buNone/>
            </a:pPr>
            <a:r>
              <a:rPr lang="en-US" sz="4400" dirty="0" smtClean="0"/>
              <a:t>“So God created man in his own image, in the image of God created he him; male and female created he them.”</a:t>
            </a:r>
            <a:endParaRPr lang="en-CA" sz="4400" dirty="0"/>
          </a:p>
        </p:txBody>
      </p:sp>
    </p:spTree>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Literal or Figurative?</a:t>
            </a:r>
            <a:endParaRPr lang="en-CA" dirty="0"/>
          </a:p>
        </p:txBody>
      </p:sp>
      <p:sp>
        <p:nvSpPr>
          <p:cNvPr id="3" name="Content Placeholder 2"/>
          <p:cNvSpPr>
            <a:spLocks noGrp="1"/>
          </p:cNvSpPr>
          <p:nvPr>
            <p:ph idx="1"/>
          </p:nvPr>
        </p:nvSpPr>
        <p:spPr>
          <a:xfrm>
            <a:off x="457200" y="1783560"/>
            <a:ext cx="8153400" cy="4572000"/>
          </a:xfrm>
        </p:spPr>
        <p:txBody>
          <a:bodyPr>
            <a:normAutofit/>
          </a:bodyPr>
          <a:lstStyle/>
          <a:p>
            <a:pPr marL="231775" indent="-163513">
              <a:buNone/>
            </a:pPr>
            <a:r>
              <a:rPr lang="en-US" sz="4400" dirty="0" smtClean="0"/>
              <a:t>“As a general rule, the Bible should be taken literally unless there is a direct statement or very strong indirect evidence that it is figurative.”</a:t>
            </a:r>
            <a:endParaRPr lang="en-CA" sz="4400" dirty="0"/>
          </a:p>
        </p:txBody>
      </p:sp>
    </p:spTree>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Answers</a:t>
            </a:r>
            <a:endParaRPr lang="en-CA" dirty="0"/>
          </a:p>
        </p:txBody>
      </p:sp>
      <p:sp>
        <p:nvSpPr>
          <p:cNvPr id="3" name="Content Placeholder 2"/>
          <p:cNvSpPr>
            <a:spLocks noGrp="1"/>
          </p:cNvSpPr>
          <p:nvPr>
            <p:ph idx="1"/>
          </p:nvPr>
        </p:nvSpPr>
        <p:spPr/>
        <p:txBody>
          <a:bodyPr>
            <a:normAutofit/>
          </a:bodyPr>
          <a:lstStyle/>
          <a:p>
            <a:pPr marL="282575" indent="-214313">
              <a:buNone/>
            </a:pPr>
            <a:r>
              <a:rPr lang="en-US" sz="4400" dirty="0" smtClean="0"/>
              <a:t>“Your questions about what the Bible teaches are answered in the Bible.”</a:t>
            </a:r>
            <a:endParaRPr lang="en-CA" sz="4400" dirty="0"/>
          </a:p>
        </p:txBody>
      </p:sp>
    </p:spTree>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Answers</a:t>
            </a:r>
            <a:endParaRPr lang="en-CA" dirty="0"/>
          </a:p>
        </p:txBody>
      </p:sp>
      <p:sp>
        <p:nvSpPr>
          <p:cNvPr id="3" name="Content Placeholder 2"/>
          <p:cNvSpPr>
            <a:spLocks noGrp="1"/>
          </p:cNvSpPr>
          <p:nvPr>
            <p:ph idx="1"/>
          </p:nvPr>
        </p:nvSpPr>
        <p:spPr/>
        <p:txBody>
          <a:bodyPr>
            <a:normAutofit/>
          </a:bodyPr>
          <a:lstStyle/>
          <a:p>
            <a:pPr>
              <a:buNone/>
            </a:pPr>
            <a:r>
              <a:rPr lang="en-US" sz="4000" b="1" dirty="0" smtClean="0"/>
              <a:t>DON’T</a:t>
            </a:r>
          </a:p>
          <a:p>
            <a:r>
              <a:rPr lang="en-AU" sz="4000" dirty="0" smtClean="0"/>
              <a:t>Expect quick answers</a:t>
            </a:r>
          </a:p>
          <a:p>
            <a:r>
              <a:rPr lang="en-AU" sz="4000" dirty="0" smtClean="0"/>
              <a:t>Look at isolated passages and draw conclusions</a:t>
            </a:r>
            <a:endParaRPr lang="en-AU" sz="4000" dirty="0" smtClean="0">
              <a:latin typeface="CMR1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2057400"/>
            <a:ext cx="7391400" cy="1384995"/>
          </a:xfrm>
          <a:prstGeom prst="rect">
            <a:avLst/>
          </a:prstGeom>
          <a:noFill/>
        </p:spPr>
        <p:txBody>
          <a:bodyPr wrap="square" rtlCol="0">
            <a:spAutoFit/>
          </a:bodyPr>
          <a:lstStyle/>
          <a:p>
            <a:pPr marL="171450" indent="-171450"/>
            <a:r>
              <a:rPr lang="en-US" sz="2800" dirty="0" smtClean="0"/>
              <a:t>“Study is not an academic enterprise only: it is the preface to action, and therein lies its power.”</a:t>
            </a:r>
            <a:endParaRPr lang="en-US" sz="2800" dirty="0"/>
          </a:p>
        </p:txBody>
      </p:sp>
      <p:sp>
        <p:nvSpPr>
          <p:cNvPr id="5" name="TextBox 4"/>
          <p:cNvSpPr txBox="1"/>
          <p:nvPr/>
        </p:nvSpPr>
        <p:spPr>
          <a:xfrm>
            <a:off x="5943600" y="3581400"/>
            <a:ext cx="2209800" cy="381000"/>
          </a:xfrm>
          <a:prstGeom prst="rect">
            <a:avLst/>
          </a:prstGeom>
          <a:noFill/>
        </p:spPr>
        <p:txBody>
          <a:bodyPr wrap="square" rtlCol="0">
            <a:spAutoFit/>
          </a:bodyPr>
          <a:lstStyle/>
          <a:p>
            <a:r>
              <a:rPr lang="en-US" dirty="0" smtClean="0"/>
              <a:t>Dr. Jonathan Sacks</a:t>
            </a:r>
            <a:endParaRPr lang="en-US" dirty="0"/>
          </a:p>
        </p:txBody>
      </p:sp>
    </p:spTree>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Answers</a:t>
            </a:r>
            <a:endParaRPr lang="en-CA" dirty="0"/>
          </a:p>
        </p:txBody>
      </p:sp>
      <p:sp>
        <p:nvSpPr>
          <p:cNvPr id="3" name="Content Placeholder 2"/>
          <p:cNvSpPr>
            <a:spLocks noGrp="1"/>
          </p:cNvSpPr>
          <p:nvPr>
            <p:ph idx="1"/>
          </p:nvPr>
        </p:nvSpPr>
        <p:spPr/>
        <p:txBody>
          <a:bodyPr>
            <a:noAutofit/>
          </a:bodyPr>
          <a:lstStyle/>
          <a:p>
            <a:pPr>
              <a:buNone/>
            </a:pPr>
            <a:r>
              <a:rPr lang="en-US" sz="4000" b="1" dirty="0" smtClean="0"/>
              <a:t>DO</a:t>
            </a:r>
          </a:p>
          <a:p>
            <a:r>
              <a:rPr lang="en-US" sz="4000" dirty="0" smtClean="0"/>
              <a:t>Look first to the Bible for answers to your questions</a:t>
            </a:r>
          </a:p>
          <a:p>
            <a:r>
              <a:rPr lang="en-US" sz="4000" dirty="0" smtClean="0"/>
              <a:t>Read all of the Bible to find answers to your questions</a:t>
            </a:r>
          </a:p>
          <a:p>
            <a:r>
              <a:rPr lang="en-US" sz="4000" dirty="0" smtClean="0"/>
              <a:t>Write down questions (it may be a while before you get the answer)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smtClean="0"/>
              <a:t>Session 1</a:t>
            </a:r>
            <a:endParaRPr lang="en-US" dirty="0"/>
          </a:p>
        </p:txBody>
      </p:sp>
      <p:sp>
        <p:nvSpPr>
          <p:cNvPr id="2" name="Title 1"/>
          <p:cNvSpPr>
            <a:spLocks noGrp="1"/>
          </p:cNvSpPr>
          <p:nvPr>
            <p:ph type="title"/>
          </p:nvPr>
        </p:nvSpPr>
        <p:spPr/>
        <p:txBody>
          <a:bodyPr/>
          <a:lstStyle/>
          <a:p>
            <a:r>
              <a:rPr lang="en-US" dirty="0" smtClean="0"/>
              <a:t>Introduction to the Bible</a:t>
            </a:r>
            <a:endParaRPr lang="en-US" dirty="0"/>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Timothy 3:16-17</a:t>
            </a:r>
            <a:endParaRPr lang="en-US" dirty="0"/>
          </a:p>
        </p:txBody>
      </p:sp>
      <p:sp>
        <p:nvSpPr>
          <p:cNvPr id="3" name="Content Placeholder 2"/>
          <p:cNvSpPr>
            <a:spLocks noGrp="1"/>
          </p:cNvSpPr>
          <p:nvPr>
            <p:ph idx="1"/>
          </p:nvPr>
        </p:nvSpPr>
        <p:spPr/>
        <p:txBody>
          <a:bodyPr>
            <a:normAutofit/>
          </a:bodyPr>
          <a:lstStyle/>
          <a:p>
            <a:pPr marL="171450" indent="-171450">
              <a:buNone/>
            </a:pPr>
            <a:r>
              <a:rPr lang="en-US" sz="4400" dirty="0" smtClean="0"/>
              <a:t>“All Scripture is </a:t>
            </a:r>
            <a:r>
              <a:rPr lang="en-US" sz="4400" b="1" dirty="0" smtClean="0"/>
              <a:t>God-breathed</a:t>
            </a:r>
            <a:r>
              <a:rPr lang="en-US" sz="4400" dirty="0" smtClean="0"/>
              <a:t> and is useful for teaching, rebuking, correcting and training in righteousness, so that the man of God may be thoroughly equipped for every good work.”</a:t>
            </a:r>
            <a:endParaRPr lang="en-US" sz="4400" dirty="0"/>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bibleburning"/>
          <p:cNvPicPr>
            <a:picLocks noChangeAspect="1" noChangeArrowheads="1"/>
          </p:cNvPicPr>
          <p:nvPr/>
        </p:nvPicPr>
        <p:blipFill>
          <a:blip r:embed="rId2" cstate="print"/>
          <a:srcRect b="16513"/>
          <a:stretch>
            <a:fillRect/>
          </a:stretch>
        </p:blipFill>
        <p:spPr bwMode="auto">
          <a:xfrm>
            <a:off x="914400" y="1600200"/>
            <a:ext cx="7337778" cy="4953000"/>
          </a:xfrm>
          <a:prstGeom prst="rect">
            <a:avLst/>
          </a:prstGeom>
          <a:ln>
            <a:noFill/>
          </a:ln>
          <a:effectLst>
            <a:outerShdw blurRad="190500" algn="tl" rotWithShape="0">
              <a:srgbClr val="000000">
                <a:alpha val="70000"/>
              </a:srgbClr>
            </a:outerShdw>
          </a:effectLst>
        </p:spPr>
      </p:pic>
      <p:sp>
        <p:nvSpPr>
          <p:cNvPr id="3" name="TextBox 2"/>
          <p:cNvSpPr txBox="1"/>
          <p:nvPr/>
        </p:nvSpPr>
        <p:spPr>
          <a:xfrm>
            <a:off x="457200" y="228600"/>
            <a:ext cx="8305800" cy="1200329"/>
          </a:xfrm>
          <a:prstGeom prst="rect">
            <a:avLst/>
          </a:prstGeom>
          <a:noFill/>
        </p:spPr>
        <p:txBody>
          <a:bodyPr wrap="square" rtlCol="0">
            <a:spAutoFit/>
          </a:bodyPr>
          <a:lstStyle/>
          <a:p>
            <a:pPr marL="111125" indent="-111125"/>
            <a:r>
              <a:rPr lang="en-AU" sz="2400" dirty="0" smtClean="0"/>
              <a:t>“that </a:t>
            </a:r>
            <a:r>
              <a:rPr lang="en-AU" sz="2400" dirty="0"/>
              <a:t>no one henceforth on his own authority translate any text of Holy Scripture into English or other language</a:t>
            </a:r>
            <a:r>
              <a:rPr lang="en-AU" sz="2400" dirty="0" smtClean="0"/>
              <a:t>… and </a:t>
            </a:r>
            <a:r>
              <a:rPr lang="en-AU" sz="2400" dirty="0"/>
              <a:t>that no book of this kind be read</a:t>
            </a:r>
            <a:r>
              <a:rPr lang="en-AU" sz="2400" dirty="0" smtClean="0"/>
              <a:t>.”</a:t>
            </a:r>
            <a:endParaRPr lang="en-US" sz="2400" dirty="0"/>
          </a:p>
        </p:txBody>
      </p:sp>
      <p:sp>
        <p:nvSpPr>
          <p:cNvPr id="4" name="TextBox 3"/>
          <p:cNvSpPr txBox="1"/>
          <p:nvPr/>
        </p:nvSpPr>
        <p:spPr>
          <a:xfrm>
            <a:off x="5943600" y="1066800"/>
            <a:ext cx="2511008" cy="369332"/>
          </a:xfrm>
          <a:prstGeom prst="rect">
            <a:avLst/>
          </a:prstGeom>
          <a:noFill/>
        </p:spPr>
        <p:txBody>
          <a:bodyPr wrap="none" rtlCol="0">
            <a:spAutoFit/>
          </a:bodyPr>
          <a:lstStyle/>
          <a:p>
            <a:r>
              <a:rPr lang="en-US" i="1" dirty="0" smtClean="0"/>
              <a:t>England in the year 1408</a:t>
            </a:r>
            <a:endParaRPr lang="en-US" i="1" dirty="0"/>
          </a:p>
        </p:txBody>
      </p:sp>
    </p:spTree>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833</TotalTime>
  <Words>1701</Words>
  <Application>Microsoft Office PowerPoint</Application>
  <PresentationFormat>On-screen Show (4:3)</PresentationFormat>
  <Paragraphs>209</Paragraphs>
  <Slides>60</Slides>
  <Notes>0</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Metro</vt:lpstr>
      <vt:lpstr>Slide 1</vt:lpstr>
      <vt:lpstr>Schedule</vt:lpstr>
      <vt:lpstr>Sessions</vt:lpstr>
      <vt:lpstr>Slide 4</vt:lpstr>
      <vt:lpstr>Slide 5</vt:lpstr>
      <vt:lpstr>Slide 6</vt:lpstr>
      <vt:lpstr>Introduction to the Bible</vt:lpstr>
      <vt:lpstr>2 Timothy 3:16-17</vt:lpstr>
      <vt:lpstr>Slide 9</vt:lpstr>
      <vt:lpstr>Slide 10</vt:lpstr>
      <vt:lpstr>John 5:39</vt:lpstr>
      <vt:lpstr>Slide 12</vt:lpstr>
      <vt:lpstr>2 Timothy 3:14-17</vt:lpstr>
      <vt:lpstr>Romans 15:4</vt:lpstr>
      <vt:lpstr>Romans 1:16-17</vt:lpstr>
      <vt:lpstr>Matthew 11:28-30</vt:lpstr>
      <vt:lpstr>Starting to Read the Bible</vt:lpstr>
      <vt:lpstr>Deuteronomy 17:19</vt:lpstr>
      <vt:lpstr>Slide 19</vt:lpstr>
      <vt:lpstr>Preparing to Read the Bible</vt:lpstr>
      <vt:lpstr>Psalm 23:1-3</vt:lpstr>
      <vt:lpstr>Psalm 119:147-148</vt:lpstr>
      <vt:lpstr>2 Samuel 15:32</vt:lpstr>
      <vt:lpstr>Matthew 5:21-22 (RSV) </vt:lpstr>
      <vt:lpstr>Matthew 5:21-22 (NIV)</vt:lpstr>
      <vt:lpstr>The Origin &amp; History of the Bible</vt:lpstr>
      <vt:lpstr>2 Timothy 3:16-17</vt:lpstr>
      <vt:lpstr>2 Peter 1:21</vt:lpstr>
      <vt:lpstr>Luke 24:44</vt:lpstr>
      <vt:lpstr>1 Timothy 5:18</vt:lpstr>
      <vt:lpstr>Slide 31</vt:lpstr>
      <vt:lpstr>Slide 32</vt:lpstr>
      <vt:lpstr>Slide 33</vt:lpstr>
      <vt:lpstr>The Isaiah Scroll</vt:lpstr>
      <vt:lpstr>Slide 35</vt:lpstr>
      <vt:lpstr>Slide 36</vt:lpstr>
      <vt:lpstr>Slide 37</vt:lpstr>
      <vt:lpstr>Slide 38</vt:lpstr>
      <vt:lpstr>Slide 39</vt:lpstr>
      <vt:lpstr>Slide 40</vt:lpstr>
      <vt:lpstr>Psalm 23</vt:lpstr>
      <vt:lpstr>Bible Prophecy</vt:lpstr>
      <vt:lpstr>Nostradamus</vt:lpstr>
      <vt:lpstr>2 Peter 1:21</vt:lpstr>
      <vt:lpstr>2 Peter 3:11-12</vt:lpstr>
      <vt:lpstr>Deuteronomy 13:1-3</vt:lpstr>
      <vt:lpstr>Isaiah 8:19-20</vt:lpstr>
      <vt:lpstr>Deuteronomy 18:21-22</vt:lpstr>
      <vt:lpstr>Ezekiel 37</vt:lpstr>
      <vt:lpstr>Ezekiel 37</vt:lpstr>
      <vt:lpstr>Daniel 2</vt:lpstr>
      <vt:lpstr>Daniel 2:35</vt:lpstr>
      <vt:lpstr>Bible Readings Tips</vt:lpstr>
      <vt:lpstr>Mark 12:13-17</vt:lpstr>
      <vt:lpstr>Listen for Bible Echoes</vt:lpstr>
      <vt:lpstr>Genesis 1:27</vt:lpstr>
      <vt:lpstr>Literal or Figurative?</vt:lpstr>
      <vt:lpstr>Finding Answers</vt:lpstr>
      <vt:lpstr>Finding Answers</vt:lpstr>
      <vt:lpstr>Finding Answers</vt:lpstr>
    </vt:vector>
  </TitlesOfParts>
  <Company>Young Family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to Know the Bible Better</dc:title>
  <dc:creator>Tim Young</dc:creator>
  <cp:lastModifiedBy>Tim Young</cp:lastModifiedBy>
  <cp:revision>179</cp:revision>
  <dcterms:created xsi:type="dcterms:W3CDTF">2009-10-31T15:08:31Z</dcterms:created>
  <dcterms:modified xsi:type="dcterms:W3CDTF">2009-11-20T00:29:17Z</dcterms:modified>
</cp:coreProperties>
</file>